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  <a:srgbClr val="090525"/>
    <a:srgbClr val="D09E00"/>
    <a:srgbClr val="F7750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2016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316522" y="1828800"/>
            <a:ext cx="6172200" cy="24384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13.06.2024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028700" y="4442264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13.06.2024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0150" y="812800"/>
            <a:ext cx="5314950" cy="24384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00150" y="3343715"/>
            <a:ext cx="5314950" cy="2012949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13.06.2024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943600" y="8555568"/>
            <a:ext cx="571500" cy="486833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13.06.2024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6172200" cy="1524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1001183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3483769" y="2046817"/>
            <a:ext cx="3031331" cy="1001183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42900" y="3149601"/>
            <a:ext cx="3030141" cy="501861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69" y="3149601"/>
            <a:ext cx="3031331" cy="501861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13.06.2024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13.06.2024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13.06.2024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42900" y="2032001"/>
            <a:ext cx="2256235" cy="6136217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13.06.2024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812800"/>
            <a:ext cx="4114800" cy="696384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71600" y="2442633"/>
            <a:ext cx="4114800" cy="52832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71600" y="1555716"/>
            <a:ext cx="4114800" cy="707136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13.06.2024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13.06.2024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13.06.2024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6172200" cy="62788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342900" y="8555568"/>
            <a:ext cx="1600200" cy="486833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13.06.2024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343150" y="8555568"/>
            <a:ext cx="2171700" cy="486833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5943600" y="8555568"/>
            <a:ext cx="571500" cy="486833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pn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10.jpeg"/><Relationship Id="rId5" Type="http://schemas.openxmlformats.org/officeDocument/2006/relationships/image" Target="../media/image5.jpeg"/><Relationship Id="rId10" Type="http://schemas.openxmlformats.org/officeDocument/2006/relationships/image" Target="../media/image9.jpeg"/><Relationship Id="rId4" Type="http://schemas.openxmlformats.org/officeDocument/2006/relationships/image" Target="../media/image4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3.png"/><Relationship Id="rId7" Type="http://schemas.openxmlformats.org/officeDocument/2006/relationships/image" Target="../media/image10.jpeg"/><Relationship Id="rId12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11" Type="http://schemas.openxmlformats.org/officeDocument/2006/relationships/image" Target="../media/image8.jpeg"/><Relationship Id="rId5" Type="http://schemas.openxmlformats.org/officeDocument/2006/relationships/image" Target="../media/image6.jpeg"/><Relationship Id="rId10" Type="http://schemas.microsoft.com/office/2007/relationships/hdphoto" Target="../media/hdphoto1.wdp"/><Relationship Id="rId4" Type="http://schemas.openxmlformats.org/officeDocument/2006/relationships/image" Target="../media/image4.jpeg"/><Relationship Id="rId9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97832" y="2042428"/>
            <a:ext cx="6193234" cy="369332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b="1" dirty="0">
                <a:ln w="1905">
                  <a:solidFill>
                    <a:srgbClr val="F77509"/>
                  </a:solidFill>
                </a:ln>
                <a:solidFill>
                  <a:srgbClr val="F7750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«Ерейментау </a:t>
            </a:r>
            <a:r>
              <a:rPr lang="kk-KZ" b="1" dirty="0">
                <a:ln w="1905">
                  <a:solidFill>
                    <a:srgbClr val="F77509"/>
                  </a:solidFill>
                </a:ln>
                <a:solidFill>
                  <a:srgbClr val="F7750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қаласы</a:t>
            </a:r>
            <a:r>
              <a:rPr lang="ru-RU" b="1" dirty="0">
                <a:ln w="1905">
                  <a:solidFill>
                    <a:srgbClr val="F77509"/>
                  </a:solidFill>
                </a:ln>
                <a:solidFill>
                  <a:srgbClr val="F7750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kk-KZ" b="1" dirty="0">
                <a:ln w="1905">
                  <a:solidFill>
                    <a:srgbClr val="F77509"/>
                  </a:solidFill>
                </a:ln>
                <a:solidFill>
                  <a:srgbClr val="F7750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Агротехникалық</a:t>
            </a:r>
            <a:r>
              <a:rPr lang="ru-RU" b="1" dirty="0">
                <a:ln w="1905">
                  <a:solidFill>
                    <a:srgbClr val="F77509"/>
                  </a:solidFill>
                </a:ln>
                <a:solidFill>
                  <a:srgbClr val="F7750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kk-KZ" b="1" dirty="0">
                <a:ln w="1905">
                  <a:solidFill>
                    <a:srgbClr val="F77509"/>
                  </a:solidFill>
                </a:ln>
                <a:solidFill>
                  <a:srgbClr val="F7750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қолледжі</a:t>
            </a:r>
            <a:r>
              <a:rPr lang="ru-RU" b="1" dirty="0">
                <a:ln w="1905">
                  <a:solidFill>
                    <a:srgbClr val="F77509"/>
                  </a:solidFill>
                </a:ln>
                <a:solidFill>
                  <a:srgbClr val="F7750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» МКҚК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32778" y="0"/>
            <a:ext cx="461523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2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Бізбен бірге дұрыс тандау жаса!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318025" y="345014"/>
            <a:ext cx="4244752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1600" b="1" cap="none" spc="0" dirty="0">
                <a:ln w="1905"/>
                <a:solidFill>
                  <a:schemeClr val="tx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Біз Сізді мына мекенжай бойынша күтеміз</a:t>
            </a:r>
            <a:r>
              <a:rPr lang="kk-KZ" sz="1600" b="1" dirty="0">
                <a:ln w="1905"/>
                <a:solidFill>
                  <a:schemeClr val="tx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</a:t>
            </a:r>
            <a:endParaRPr lang="kk-KZ" sz="1600" b="1" cap="none" spc="0" dirty="0">
              <a:ln w="1905"/>
              <a:solidFill>
                <a:schemeClr val="tx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32777" y="653951"/>
            <a:ext cx="48165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1200" b="1" dirty="0">
                <a:solidFill>
                  <a:schemeClr val="tx1">
                    <a:lumMod val="25000"/>
                  </a:schemeClr>
                </a:solidFill>
              </a:rPr>
              <a:t>Ақмола облысы, Ерейментау қаласы, Умбетей жырау көшесі, 16</a:t>
            </a:r>
            <a:r>
              <a:rPr lang="ru-RU" sz="1200" b="1" dirty="0">
                <a:solidFill>
                  <a:schemeClr val="tx1">
                    <a:lumMod val="25000"/>
                  </a:schemeClr>
                </a:solidFill>
              </a:rPr>
              <a:t>  </a:t>
            </a:r>
          </a:p>
          <a:p>
            <a:pPr algn="ctr"/>
            <a:r>
              <a:rPr lang="ru-RU" sz="1200" b="1" dirty="0">
                <a:solidFill>
                  <a:schemeClr val="tx1">
                    <a:lumMod val="25000"/>
                  </a:schemeClr>
                </a:solidFill>
              </a:rPr>
              <a:t>тел. 871633</a:t>
            </a:r>
            <a:r>
              <a:rPr lang="kk-KZ" sz="1200" b="1" dirty="0">
                <a:solidFill>
                  <a:schemeClr val="tx1">
                    <a:lumMod val="25000"/>
                  </a:schemeClr>
                </a:solidFill>
              </a:rPr>
              <a:t>2-10-35, 871633-2-41-18</a:t>
            </a:r>
            <a:endParaRPr lang="ru-RU" sz="1200" b="1" dirty="0">
              <a:solidFill>
                <a:schemeClr val="tx1">
                  <a:lumMod val="2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17032" y="1619672"/>
            <a:ext cx="26642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n w="3175">
                  <a:solidFill>
                    <a:srgbClr val="FFC000"/>
                  </a:solidFill>
                </a:ln>
                <a:solidFill>
                  <a:srgbClr val="FFFF00"/>
                </a:solidFill>
              </a:rPr>
              <a:t>Instagram:</a:t>
            </a:r>
            <a:r>
              <a:rPr lang="ru-RU" sz="1600" dirty="0">
                <a:ln w="3175">
                  <a:solidFill>
                    <a:srgbClr val="FFC000"/>
                  </a:solidFill>
                </a:ln>
                <a:solidFill>
                  <a:srgbClr val="FFFF00"/>
                </a:solidFill>
              </a:rPr>
              <a:t> </a:t>
            </a:r>
            <a:r>
              <a:rPr lang="en-US" sz="1600" dirty="0">
                <a:ln w="3175">
                  <a:solidFill>
                    <a:srgbClr val="FFC000"/>
                  </a:solidFill>
                </a:ln>
                <a:solidFill>
                  <a:srgbClr val="FFFF00"/>
                </a:solidFill>
              </a:rPr>
              <a:t>atk_ereimentau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046561" y="1043608"/>
            <a:ext cx="37668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n w="3175">
                  <a:solidFill>
                    <a:srgbClr val="FFC000"/>
                  </a:solidFill>
                </a:ln>
                <a:solidFill>
                  <a:srgbClr val="FFFF00"/>
                </a:solidFill>
              </a:rPr>
              <a:t>e-mail: kolledzh8@mail.ru</a:t>
            </a:r>
            <a:endParaRPr lang="kk-KZ" sz="1600" dirty="0">
              <a:ln w="3175">
                <a:solidFill>
                  <a:srgbClr val="FFC000"/>
                </a:solidFill>
              </a:ln>
              <a:solidFill>
                <a:srgbClr val="FFFF00"/>
              </a:solidFill>
            </a:endParaRPr>
          </a:p>
          <a:p>
            <a:pPr algn="ctr"/>
            <a:r>
              <a:rPr lang="ru-RU" sz="1600" dirty="0">
                <a:ln w="3175">
                  <a:solidFill>
                    <a:srgbClr val="FFC000"/>
                  </a:solidFill>
                </a:ln>
                <a:solidFill>
                  <a:srgbClr val="FFFF00"/>
                </a:solidFill>
              </a:rPr>
              <a:t>Сайт:</a:t>
            </a:r>
            <a:r>
              <a:rPr lang="en-US" sz="1600" dirty="0">
                <a:ln w="3175">
                  <a:solidFill>
                    <a:srgbClr val="FFC000"/>
                  </a:solidFill>
                </a:ln>
                <a:solidFill>
                  <a:srgbClr val="FFFF00"/>
                </a:solidFill>
              </a:rPr>
              <a:t> pt0001.ereymentau.aqmoedu.kz</a:t>
            </a:r>
            <a:endParaRPr lang="ru-RU" sz="1600" dirty="0">
              <a:ln w="3175">
                <a:solidFill>
                  <a:srgbClr val="FFC00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6954" y="2411760"/>
            <a:ext cx="3098030" cy="7386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400" cap="none" spc="0" dirty="0">
                <a:ln w="317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2023-2024 оку </a:t>
            </a:r>
            <a:r>
              <a:rPr lang="kk-KZ" sz="1400" cap="none" spc="0" dirty="0">
                <a:ln w="317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жылына</a:t>
            </a:r>
            <a:r>
              <a:rPr lang="ru-RU" sz="1400" cap="none" spc="0" dirty="0">
                <a:ln w="317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 </a:t>
            </a:r>
            <a:r>
              <a:rPr lang="kk-KZ" sz="1400" cap="none" spc="0" dirty="0">
                <a:ln w="317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келесі</a:t>
            </a:r>
            <a:r>
              <a:rPr lang="ru-RU" sz="1400" dirty="0">
                <a:ln w="317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 </a:t>
            </a:r>
            <a:r>
              <a:rPr lang="kk-KZ" sz="1400" dirty="0">
                <a:ln w="317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мамандыктар бойынша талапкерлерді қабылдауды жүзеге асырады:</a:t>
            </a:r>
            <a:endParaRPr lang="ru-RU" sz="1400" cap="none" spc="0" dirty="0">
              <a:ln w="3175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pic>
        <p:nvPicPr>
          <p:cNvPr id="10" name="Picture 2" descr="D:\КДМ\фото\колледж парадный вход\IMG_5174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842" r="19199" b="14626"/>
          <a:stretch>
            <a:fillRect/>
          </a:stretch>
        </p:blipFill>
        <p:spPr bwMode="auto">
          <a:xfrm>
            <a:off x="769829" y="1115617"/>
            <a:ext cx="2011099" cy="907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781" y="1215189"/>
            <a:ext cx="698095" cy="708097"/>
          </a:xfrm>
          <a:prstGeom prst="rect">
            <a:avLst/>
          </a:prstGeom>
        </p:spPr>
      </p:pic>
      <p:pic>
        <p:nvPicPr>
          <p:cNvPr id="1026" name="Picture 2" descr="https://pbs.twimg.com/media/E-GB_gVWQAQ9wr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1565" y="1604177"/>
            <a:ext cx="403186" cy="4031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3992010" y="2555776"/>
            <a:ext cx="220099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1400" cap="none" spc="0" dirty="0">
                <a:ln w="10541" cmpd="sng">
                  <a:solidFill>
                    <a:srgbClr val="FFC000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Окуға түсу үшін қажетті құжаттар тізімі:</a:t>
            </a:r>
            <a:endParaRPr lang="ru-RU" sz="1400" cap="none" spc="0" dirty="0">
              <a:ln w="10541" cmpd="sng">
                <a:solidFill>
                  <a:srgbClr val="FFC000"/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67588553"/>
              </p:ext>
            </p:extLst>
          </p:nvPr>
        </p:nvGraphicFramePr>
        <p:xfrm>
          <a:off x="3451258" y="3131840"/>
          <a:ext cx="3290110" cy="1604101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32901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10797">
                <a:tc>
                  <a:txBody>
                    <a:bodyPr/>
                    <a:lstStyle/>
                    <a:p>
                      <a:pPr algn="l"/>
                      <a:r>
                        <a:rPr lang="kk-KZ" sz="1200" b="0" dirty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Құжаттар</a:t>
                      </a:r>
                      <a:r>
                        <a:rPr lang="kk-KZ" sz="1200" b="0" baseline="0" dirty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ды қабылдау туралы өтініш</a:t>
                      </a:r>
                      <a:endParaRPr lang="ru-RU" sz="1200" b="0" dirty="0">
                        <a:solidFill>
                          <a:schemeClr val="tx1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24509">
                <a:tc>
                  <a:txBody>
                    <a:bodyPr/>
                    <a:lstStyle/>
                    <a:p>
                      <a:pPr algn="l"/>
                      <a:r>
                        <a:rPr lang="kk-KZ" sz="1200" dirty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Білімі туралы құжаттың</a:t>
                      </a:r>
                      <a:r>
                        <a:rPr lang="kk-KZ" sz="1200" baseline="0" dirty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 түпнұсқасы </a:t>
                      </a:r>
                      <a:endParaRPr lang="ru-RU" sz="1200" dirty="0">
                        <a:solidFill>
                          <a:schemeClr val="tx1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5654">
                <a:tc>
                  <a:txBody>
                    <a:bodyPr/>
                    <a:lstStyle/>
                    <a:p>
                      <a:pPr algn="l"/>
                      <a:r>
                        <a:rPr lang="kk-KZ" sz="1200" dirty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Көлемі 3*4</a:t>
                      </a:r>
                      <a:r>
                        <a:rPr lang="kk-KZ" sz="1200" baseline="0" dirty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 см, 4 дана фотосурет</a:t>
                      </a:r>
                      <a:endParaRPr lang="ru-RU" sz="1200" dirty="0">
                        <a:solidFill>
                          <a:schemeClr val="tx1">
                            <a:lumMod val="10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23941"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№</a:t>
                      </a:r>
                      <a:r>
                        <a:rPr lang="kk-KZ" sz="1200" dirty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 075-У нысанындағы</a:t>
                      </a:r>
                      <a:r>
                        <a:rPr lang="kk-KZ" sz="1200" baseline="0" dirty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 медициналық анықтама </a:t>
                      </a:r>
                      <a:endParaRPr lang="ru-RU" sz="1200" dirty="0">
                        <a:solidFill>
                          <a:schemeClr val="tx1">
                            <a:lumMod val="10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/>
                      <a:r>
                        <a:rPr lang="kk-KZ" sz="1200" dirty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Жеке басын куәландыратын құжат </a:t>
                      </a:r>
                    </a:p>
                    <a:p>
                      <a:pPr algn="l"/>
                      <a:r>
                        <a:rPr lang="kk-KZ" sz="1200" dirty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(жеке басын сәйкестендіру</a:t>
                      </a:r>
                      <a:r>
                        <a:rPr lang="kk-KZ" sz="1200" baseline="0" dirty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 үшін</a:t>
                      </a:r>
                      <a:r>
                        <a:rPr lang="kk-KZ" sz="1200" dirty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)</a:t>
                      </a:r>
                      <a:endParaRPr lang="ru-RU" sz="1200" dirty="0">
                        <a:solidFill>
                          <a:schemeClr val="tx1">
                            <a:lumMod val="10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3440401" y="4900810"/>
            <a:ext cx="3290110" cy="73866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1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Шәкіртақы, тегін тамақ, жатақхана </a:t>
            </a:r>
          </a:p>
          <a:p>
            <a:pPr algn="ctr"/>
            <a:r>
              <a:rPr lang="kk-KZ" sz="1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Аудандық және облыстық байқауларында қатысуы</a:t>
            </a:r>
            <a:endParaRPr lang="ru-RU" sz="1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759853617"/>
              </p:ext>
            </p:extLst>
          </p:nvPr>
        </p:nvGraphicFramePr>
        <p:xfrm>
          <a:off x="186954" y="3285418"/>
          <a:ext cx="3094611" cy="3014774"/>
        </p:xfrm>
        <a:graphic>
          <a:graphicData uri="http://schemas.openxmlformats.org/drawingml/2006/table">
            <a:tbl>
              <a:tblPr firstRow="1" firstCol="1" bandRow="1">
                <a:tableStyleId>{69C7853C-536D-4A76-A0AE-DD22124D55A5}</a:tableStyleId>
              </a:tblPr>
              <a:tblGrid>
                <a:gridCol w="33161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7357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8942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697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dirty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№</a:t>
                      </a:r>
                      <a:endParaRPr lang="ru-RU" sz="900" dirty="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85" marR="554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kk-KZ" sz="900" b="1" kern="1200" dirty="0">
                          <a:solidFill>
                            <a:srgbClr val="09052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Код, мамандық атауы</a:t>
                      </a:r>
                    </a:p>
                  </a:txBody>
                  <a:tcPr marL="55485" marR="554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kk-KZ" sz="900" b="1" kern="1200" dirty="0">
                          <a:solidFill>
                            <a:srgbClr val="09052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Код, біліктілік атауы</a:t>
                      </a:r>
                      <a:endParaRPr kumimoji="0" lang="ru-RU" sz="900" b="1" kern="1200" dirty="0">
                        <a:solidFill>
                          <a:srgbClr val="09052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5485" marR="554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72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1</a:t>
                      </a:r>
                      <a:endParaRPr lang="ru-RU" sz="90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85" marR="554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kk-KZ" sz="900" b="1" kern="1200" dirty="0">
                          <a:solidFill>
                            <a:srgbClr val="09052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07161300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kk-KZ" sz="900" b="1" kern="1200" dirty="0">
                          <a:solidFill>
                            <a:srgbClr val="09052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«Автомобиль көлігіне техникалық қызмет көрсету, жөндеу және пайдалану»</a:t>
                      </a:r>
                      <a:endParaRPr kumimoji="0" lang="ru-RU" sz="900" b="1" kern="1200" dirty="0">
                        <a:solidFill>
                          <a:srgbClr val="09052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5485" marR="554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900" b="1" kern="1200" dirty="0">
                          <a:solidFill>
                            <a:srgbClr val="09052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en-US" sz="900" b="1" kern="1200" dirty="0">
                          <a:solidFill>
                            <a:srgbClr val="09052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</a:t>
                      </a:r>
                      <a:r>
                        <a:rPr kumimoji="0" lang="ru-RU" sz="900" b="1" kern="1200" dirty="0">
                          <a:solidFill>
                            <a:srgbClr val="09052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07161301 </a:t>
                      </a:r>
                      <a:r>
                        <a:rPr kumimoji="0" lang="kk-KZ" sz="900" b="1" kern="1200" dirty="0">
                          <a:solidFill>
                            <a:srgbClr val="09052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«Автомобиль жөндеу слесарі»</a:t>
                      </a:r>
                      <a:endParaRPr kumimoji="0" lang="ru-RU" sz="900" b="1" kern="1200" dirty="0">
                        <a:solidFill>
                          <a:srgbClr val="09052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5485" marR="554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2840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2</a:t>
                      </a:r>
                      <a:endParaRPr lang="ru-RU" sz="90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85" marR="554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kk-KZ" sz="900" b="1" kern="1200" dirty="0">
                          <a:solidFill>
                            <a:srgbClr val="09052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07161600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kk-KZ" sz="900" b="1" kern="1200" dirty="0">
                          <a:solidFill>
                            <a:srgbClr val="09052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«Ауыл шаруашылығын механикаландыру»</a:t>
                      </a:r>
                      <a:endParaRPr kumimoji="0" lang="ru-RU" sz="900" b="1" kern="1200" dirty="0">
                        <a:solidFill>
                          <a:srgbClr val="09052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5485" marR="554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kk-KZ" sz="900" b="1" kern="1200" dirty="0">
                          <a:solidFill>
                            <a:srgbClr val="09052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3W07161603 «Ауыл шаруашылығы өндірісінің тракторист-машинисі»</a:t>
                      </a:r>
                      <a:endParaRPr kumimoji="0" lang="ru-RU" sz="900" b="1" kern="1200" dirty="0">
                        <a:solidFill>
                          <a:srgbClr val="09052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5485" marR="554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06000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dirty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3</a:t>
                      </a:r>
                      <a:endParaRPr lang="ru-RU" sz="900" dirty="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85" marR="554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kk-KZ" sz="900" b="1" kern="1200" dirty="0">
                          <a:solidFill>
                            <a:srgbClr val="09052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10130300 «Тамақтандыруды ұйымдастыру»</a:t>
                      </a:r>
                      <a:endParaRPr kumimoji="0" lang="ru-RU" sz="900" b="1" kern="1200" dirty="0">
                        <a:solidFill>
                          <a:srgbClr val="09052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5485" marR="554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en-US" sz="900" b="1" kern="1200" dirty="0">
                          <a:solidFill>
                            <a:srgbClr val="09052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3W10130301</a:t>
                      </a:r>
                      <a:r>
                        <a:rPr kumimoji="0" lang="kk-KZ" sz="900" b="1" kern="1200" dirty="0">
                          <a:solidFill>
                            <a:srgbClr val="09052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«Кондитер безендіруші»</a:t>
                      </a:r>
                      <a:endParaRPr kumimoji="0" lang="ru-RU" sz="900" b="1" kern="1200" dirty="0">
                        <a:solidFill>
                          <a:srgbClr val="09052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5485" marR="554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378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en-US" sz="900" b="1" kern="1200" dirty="0">
                          <a:solidFill>
                            <a:srgbClr val="09052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3W10130302</a:t>
                      </a:r>
                      <a:endParaRPr kumimoji="0" lang="kk-KZ" sz="900" b="1" kern="1200" dirty="0">
                        <a:solidFill>
                          <a:srgbClr val="09052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kk-KZ" sz="900" b="1" kern="1200" dirty="0">
                          <a:solidFill>
                            <a:srgbClr val="09052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«Аспазшы»</a:t>
                      </a:r>
                      <a:endParaRPr kumimoji="0" lang="ru-RU" sz="900" b="1" kern="1200" dirty="0">
                        <a:solidFill>
                          <a:srgbClr val="09052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5485" marR="554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8" name="Picture 2" descr="C:\Users\Vitek\Desktop\атк разное\профориент 22\167566227530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954" y="6435186"/>
            <a:ext cx="1899176" cy="98731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3FF6E3FB-D50C-4342-BCBF-E59D6D8896E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410" y="7840877"/>
            <a:ext cx="2104045" cy="1245308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257C960E-0D8B-4D27-B361-22599FB67B9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3712" b="8374"/>
          <a:stretch/>
        </p:blipFill>
        <p:spPr>
          <a:xfrm>
            <a:off x="2867654" y="7838785"/>
            <a:ext cx="2104045" cy="122950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08A0301A-F491-46E8-A15C-6D437D2B16F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621" t="19661" r="5055" b="9762"/>
          <a:stretch/>
        </p:blipFill>
        <p:spPr>
          <a:xfrm>
            <a:off x="2188676" y="6458956"/>
            <a:ext cx="1731001" cy="1126663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146A5F33-F8E2-4F04-AD99-3D776C7C9F9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697" y="5901735"/>
            <a:ext cx="1282689" cy="1710252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="" xmlns:a16="http://schemas.microsoft.com/office/drawing/2014/main" id="{9C0AFA9C-BBFA-4CA7-A105-F82F00DF7A6A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1079"/>
          <a:stretch/>
        </p:blipFill>
        <p:spPr>
          <a:xfrm>
            <a:off x="5462406" y="5901735"/>
            <a:ext cx="1282689" cy="1520761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="" xmlns:a16="http://schemas.microsoft.com/office/drawing/2014/main" id="{080E570D-2F1E-4AB4-A968-8F44F6054045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9516"/>
          <a:stretch/>
        </p:blipFill>
        <p:spPr>
          <a:xfrm>
            <a:off x="5517232" y="7524328"/>
            <a:ext cx="1212592" cy="1520761"/>
          </a:xfrm>
          <a:prstGeom prst="rect">
            <a:avLst/>
          </a:prstGeom>
        </p:spPr>
      </p:pic>
      <p:pic>
        <p:nvPicPr>
          <p:cNvPr id="29" name="Picture 2" descr="C:\Users\Vitek\Desktop\атк разное\профориент 22\1675662275304.jpg">
            <a:extLst>
              <a:ext uri="{FF2B5EF4-FFF2-40B4-BE49-F238E27FC236}">
                <a16:creationId xmlns="" xmlns:a16="http://schemas.microsoft.com/office/drawing/2014/main" id="{1DA04A90-A7E9-429E-B889-95A4FC2A5D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936" y="6435186"/>
            <a:ext cx="1899176" cy="98731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Рисунок 29">
            <a:extLst>
              <a:ext uri="{FF2B5EF4-FFF2-40B4-BE49-F238E27FC236}">
                <a16:creationId xmlns="" xmlns:a16="http://schemas.microsoft.com/office/drawing/2014/main" id="{CA3EB412-DCA0-45D5-BCDC-3F5A1C9A349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621" t="19661" r="5055" b="9762"/>
          <a:stretch/>
        </p:blipFill>
        <p:spPr>
          <a:xfrm>
            <a:off x="2201658" y="6458956"/>
            <a:ext cx="1731001" cy="1126663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="" xmlns:a16="http://schemas.microsoft.com/office/drawing/2014/main" id="{C8974893-8CE3-4B35-942F-9BEF9612B6C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679" y="5901735"/>
            <a:ext cx="1282689" cy="171025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90796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37134" y="2042428"/>
            <a:ext cx="5914632" cy="369332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b="1" dirty="0">
                <a:ln w="1905">
                  <a:solidFill>
                    <a:srgbClr val="F77509"/>
                  </a:solidFill>
                </a:ln>
                <a:solidFill>
                  <a:srgbClr val="F7750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ГККП «</a:t>
            </a:r>
            <a:r>
              <a:rPr lang="kk-KZ" b="1" dirty="0">
                <a:ln w="1905">
                  <a:solidFill>
                    <a:srgbClr val="F77509"/>
                  </a:solidFill>
                </a:ln>
                <a:solidFill>
                  <a:srgbClr val="F7750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Агротехнический</a:t>
            </a:r>
            <a:r>
              <a:rPr lang="ru-RU" b="1" dirty="0">
                <a:ln w="1905">
                  <a:solidFill>
                    <a:srgbClr val="F77509"/>
                  </a:solidFill>
                </a:ln>
                <a:solidFill>
                  <a:srgbClr val="F7750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kk-KZ" b="1" dirty="0">
                <a:ln w="1905">
                  <a:solidFill>
                    <a:srgbClr val="F77509"/>
                  </a:solidFill>
                </a:ln>
                <a:solidFill>
                  <a:srgbClr val="F7750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қолледж</a:t>
            </a:r>
            <a:r>
              <a:rPr lang="ru-RU" b="1" dirty="0">
                <a:ln w="1905">
                  <a:solidFill>
                    <a:srgbClr val="F77509"/>
                  </a:solidFill>
                </a:ln>
                <a:solidFill>
                  <a:srgbClr val="F7750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город Ерейментау»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67642" y="0"/>
            <a:ext cx="614552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Сделай правильный выбор вместе с нами!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227413" y="345014"/>
            <a:ext cx="2425985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600" b="1" cap="none" spc="0" dirty="0">
                <a:ln w="1905"/>
                <a:solidFill>
                  <a:schemeClr val="tx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Мы ждем вас по адресу</a:t>
            </a:r>
            <a:r>
              <a:rPr lang="ru-RU" sz="1600" b="1" dirty="0">
                <a:ln w="1905"/>
                <a:solidFill>
                  <a:schemeClr val="tx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</a:t>
            </a:r>
            <a:endParaRPr lang="ru-RU" sz="1600" b="1" cap="none" spc="0" dirty="0">
              <a:ln w="1905"/>
              <a:solidFill>
                <a:schemeClr val="tx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32777" y="653951"/>
            <a:ext cx="48165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1200" b="1" dirty="0">
                <a:solidFill>
                  <a:schemeClr val="tx1">
                    <a:lumMod val="25000"/>
                  </a:schemeClr>
                </a:solidFill>
              </a:rPr>
              <a:t>Акмолинская область, город Ерейментау, ул Умбетей жырау, 16</a:t>
            </a:r>
            <a:r>
              <a:rPr lang="ru-RU" sz="1200" b="1" dirty="0">
                <a:solidFill>
                  <a:schemeClr val="tx1">
                    <a:lumMod val="25000"/>
                  </a:schemeClr>
                </a:solidFill>
              </a:rPr>
              <a:t>  </a:t>
            </a:r>
          </a:p>
          <a:p>
            <a:pPr algn="ctr"/>
            <a:r>
              <a:rPr lang="ru-RU" sz="1200" b="1" dirty="0">
                <a:solidFill>
                  <a:schemeClr val="tx1">
                    <a:lumMod val="25000"/>
                  </a:schemeClr>
                </a:solidFill>
              </a:rPr>
              <a:t>тел. 871633</a:t>
            </a:r>
            <a:r>
              <a:rPr lang="kk-KZ" sz="1200" b="1" dirty="0">
                <a:solidFill>
                  <a:schemeClr val="tx1">
                    <a:lumMod val="25000"/>
                  </a:schemeClr>
                </a:solidFill>
              </a:rPr>
              <a:t>2-10-35, 871633-2-41-18</a:t>
            </a:r>
            <a:endParaRPr lang="ru-RU" sz="1200" b="1" dirty="0">
              <a:solidFill>
                <a:schemeClr val="tx1">
                  <a:lumMod val="2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17032" y="1619672"/>
            <a:ext cx="26642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n w="3175">
                  <a:solidFill>
                    <a:srgbClr val="FFC000"/>
                  </a:solidFill>
                </a:ln>
                <a:solidFill>
                  <a:srgbClr val="FFFF00"/>
                </a:solidFill>
              </a:rPr>
              <a:t>Instagram:</a:t>
            </a:r>
            <a:r>
              <a:rPr lang="ru-RU" sz="1600" dirty="0">
                <a:ln w="3175">
                  <a:solidFill>
                    <a:srgbClr val="FFC000"/>
                  </a:solidFill>
                </a:ln>
                <a:solidFill>
                  <a:srgbClr val="FFFF00"/>
                </a:solidFill>
              </a:rPr>
              <a:t> </a:t>
            </a:r>
            <a:r>
              <a:rPr lang="en-US" sz="1600" dirty="0">
                <a:ln w="3175">
                  <a:solidFill>
                    <a:srgbClr val="FFC000"/>
                  </a:solidFill>
                </a:ln>
                <a:solidFill>
                  <a:srgbClr val="FFFF00"/>
                </a:solidFill>
              </a:rPr>
              <a:t>atk_ereimentau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046561" y="1043608"/>
            <a:ext cx="37668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n w="3175">
                  <a:solidFill>
                    <a:srgbClr val="FFC000"/>
                  </a:solidFill>
                </a:ln>
                <a:solidFill>
                  <a:srgbClr val="FFFF00"/>
                </a:solidFill>
              </a:rPr>
              <a:t>e-mail: kolledzh8@mail.ru</a:t>
            </a:r>
            <a:endParaRPr lang="kk-KZ" sz="1600" dirty="0">
              <a:ln w="3175">
                <a:solidFill>
                  <a:srgbClr val="FFC000"/>
                </a:solidFill>
              </a:ln>
              <a:solidFill>
                <a:srgbClr val="FFFF00"/>
              </a:solidFill>
            </a:endParaRPr>
          </a:p>
          <a:p>
            <a:pPr algn="ctr"/>
            <a:r>
              <a:rPr lang="ru-RU" sz="1600" dirty="0">
                <a:ln w="3175">
                  <a:solidFill>
                    <a:srgbClr val="FFC000"/>
                  </a:solidFill>
                </a:ln>
                <a:solidFill>
                  <a:srgbClr val="FFFF00"/>
                </a:solidFill>
              </a:rPr>
              <a:t>Сайт:</a:t>
            </a:r>
            <a:r>
              <a:rPr lang="en-US" sz="1600" dirty="0">
                <a:ln w="3175">
                  <a:solidFill>
                    <a:srgbClr val="FFC000"/>
                  </a:solidFill>
                </a:ln>
                <a:solidFill>
                  <a:srgbClr val="FFFF00"/>
                </a:solidFill>
              </a:rPr>
              <a:t> pt0001.ereymentau.aqmoedu.kz</a:t>
            </a:r>
            <a:endParaRPr lang="ru-RU" sz="1600" dirty="0">
              <a:ln w="3175">
                <a:solidFill>
                  <a:srgbClr val="FFC00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6954" y="2411760"/>
            <a:ext cx="3098030" cy="7386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400" dirty="0">
                <a:ln w="3175" cmpd="sng">
                  <a:solidFill>
                    <a:srgbClr val="FF0000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</a:rPr>
              <a:t>осуществляет приём учащихся на</a:t>
            </a:r>
            <a:r>
              <a:rPr lang="ru-RU" sz="1400" cap="none" spc="0" dirty="0">
                <a:ln w="3175" cmpd="sng">
                  <a:solidFill>
                    <a:srgbClr val="FF0000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 2023-2024 учебный год по следующим специальностям</a:t>
            </a:r>
            <a:r>
              <a:rPr lang="kk-KZ" sz="1400" dirty="0">
                <a:ln w="3175" cmpd="sng">
                  <a:solidFill>
                    <a:srgbClr val="FF0000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</a:rPr>
              <a:t>:</a:t>
            </a:r>
            <a:endParaRPr lang="ru-RU" sz="1400" cap="none" spc="0" dirty="0">
              <a:ln w="3175" cmpd="sng">
                <a:solidFill>
                  <a:srgbClr val="FF0000"/>
                </a:solidFill>
                <a:prstDash val="solid"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</a:endParaRPr>
          </a:p>
        </p:txBody>
      </p:sp>
      <p:pic>
        <p:nvPicPr>
          <p:cNvPr id="10" name="Picture 2" descr="D:\КДМ\фото\колледж парадный вход\IMG_5174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842" r="19199" b="14626"/>
          <a:stretch>
            <a:fillRect/>
          </a:stretch>
        </p:blipFill>
        <p:spPr bwMode="auto">
          <a:xfrm>
            <a:off x="769829" y="1115617"/>
            <a:ext cx="2011099" cy="907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781" y="1215189"/>
            <a:ext cx="698095" cy="708097"/>
          </a:xfrm>
          <a:prstGeom prst="rect">
            <a:avLst/>
          </a:prstGeom>
        </p:spPr>
      </p:pic>
      <p:pic>
        <p:nvPicPr>
          <p:cNvPr id="1026" name="Picture 2" descr="https://pbs.twimg.com/media/E-GB_gVWQAQ9wr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1565" y="1604177"/>
            <a:ext cx="403186" cy="4031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3992010" y="2555776"/>
            <a:ext cx="220099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1400" cap="none" spc="0">
                <a:ln w="10541" cmpd="sng">
                  <a:solidFill>
                    <a:srgbClr val="FFC000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Перечень документов для поступления:</a:t>
            </a:r>
            <a:endParaRPr lang="ru-RU" sz="1400" cap="none" spc="0" dirty="0">
              <a:ln w="10541" cmpd="sng">
                <a:solidFill>
                  <a:srgbClr val="FFC000"/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84064036"/>
              </p:ext>
            </p:extLst>
          </p:nvPr>
        </p:nvGraphicFramePr>
        <p:xfrm>
          <a:off x="3451258" y="3183923"/>
          <a:ext cx="3290110" cy="1604101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32901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10797">
                <a:tc>
                  <a:txBody>
                    <a:bodyPr/>
                    <a:lstStyle/>
                    <a:p>
                      <a:pPr algn="l"/>
                      <a:r>
                        <a:rPr lang="kk-KZ" sz="1200" b="0" dirty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Заявление о приёме документов</a:t>
                      </a:r>
                      <a:endParaRPr lang="ru-RU" sz="1200" b="0" dirty="0">
                        <a:solidFill>
                          <a:schemeClr val="tx1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24509"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Подлинник документа об образовании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10229"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Фотографии</a:t>
                      </a:r>
                      <a:r>
                        <a:rPr lang="ru-RU" sz="1200" baseline="0" dirty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 размером 3*4 см, 4 штуки</a:t>
                      </a:r>
                      <a:endParaRPr lang="ru-RU" sz="1200" dirty="0">
                        <a:solidFill>
                          <a:schemeClr val="tx1">
                            <a:lumMod val="10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Медицинская справка формы № 075-У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Документ, удостоверяющий личность (для идентификации личности)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3451258" y="4913456"/>
            <a:ext cx="3290110" cy="73866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1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Стипендия, бесплатное питание, обшежитие, участие в районных и областных конкурсах</a:t>
            </a:r>
            <a:endParaRPr lang="ru-RU" sz="1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41168813"/>
              </p:ext>
            </p:extLst>
          </p:nvPr>
        </p:nvGraphicFramePr>
        <p:xfrm>
          <a:off x="186954" y="3215216"/>
          <a:ext cx="3026022" cy="3084976"/>
        </p:xfrm>
        <a:graphic>
          <a:graphicData uri="http://schemas.openxmlformats.org/drawingml/2006/table">
            <a:tbl>
              <a:tblPr firstRow="1" firstCol="1" bandRow="1">
                <a:tableStyleId>{306799F8-075E-4A3A-A7F6-7FBC6576F1A4}</a:tableStyleId>
              </a:tblPr>
              <a:tblGrid>
                <a:gridCol w="32426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2895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72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1163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b="1" dirty="0">
                          <a:solidFill>
                            <a:srgbClr val="090525"/>
                          </a:solidFill>
                          <a:effectLst/>
                        </a:rPr>
                        <a:t>№</a:t>
                      </a:r>
                      <a:endParaRPr lang="ru-RU" sz="900" b="1" dirty="0">
                        <a:solidFill>
                          <a:srgbClr val="090525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85" marR="554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b="1" dirty="0">
                          <a:solidFill>
                            <a:srgbClr val="090525"/>
                          </a:solidFill>
                          <a:effectLst/>
                        </a:rPr>
                        <a:t>Наименование специальности, код</a:t>
                      </a:r>
                    </a:p>
                  </a:txBody>
                  <a:tcPr marL="55485" marR="554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b="1" dirty="0">
                          <a:solidFill>
                            <a:srgbClr val="090525"/>
                          </a:solidFill>
                          <a:effectLst/>
                        </a:rPr>
                        <a:t>Наименование квалификации, код</a:t>
                      </a:r>
                      <a:endParaRPr lang="ru-RU" sz="900" b="1" dirty="0">
                        <a:solidFill>
                          <a:srgbClr val="090525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85" marR="554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285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b="1">
                          <a:solidFill>
                            <a:srgbClr val="090525"/>
                          </a:solidFill>
                          <a:effectLst/>
                        </a:rPr>
                        <a:t>1</a:t>
                      </a:r>
                      <a:endParaRPr lang="ru-RU" sz="900" b="1">
                        <a:solidFill>
                          <a:srgbClr val="090525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85" marR="554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b="1" dirty="0">
                          <a:solidFill>
                            <a:srgbClr val="090525"/>
                          </a:solidFill>
                          <a:effectLst/>
                        </a:rPr>
                        <a:t>07161300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90525"/>
                          </a:solidFill>
                          <a:effectLst/>
                        </a:rPr>
                        <a:t>«Техническое обслуживание, ремонт и эксплуатация автомобильного транспорта»</a:t>
                      </a:r>
                    </a:p>
                  </a:txBody>
                  <a:tcPr marL="55485" marR="554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90525"/>
                          </a:solidFill>
                          <a:effectLst/>
                        </a:rPr>
                        <a:t>3</a:t>
                      </a:r>
                      <a:r>
                        <a:rPr lang="en-US" sz="900" b="1" dirty="0">
                          <a:solidFill>
                            <a:srgbClr val="090525"/>
                          </a:solidFill>
                          <a:effectLst/>
                        </a:rPr>
                        <a:t>W</a:t>
                      </a:r>
                      <a:r>
                        <a:rPr lang="ru-RU" sz="900" b="1" dirty="0">
                          <a:solidFill>
                            <a:srgbClr val="090525"/>
                          </a:solidFill>
                          <a:effectLst/>
                        </a:rPr>
                        <a:t>07161301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90525"/>
                          </a:solidFill>
                          <a:effectLst/>
                        </a:rPr>
                        <a:t> </a:t>
                      </a:r>
                      <a:r>
                        <a:rPr lang="kk-KZ" sz="900" b="1" dirty="0">
                          <a:solidFill>
                            <a:srgbClr val="090525"/>
                          </a:solidFill>
                          <a:effectLst/>
                        </a:rPr>
                        <a:t>«Слесарь по ремонту автомобилей»</a:t>
                      </a:r>
                      <a:endParaRPr lang="ru-RU" sz="900" b="1" dirty="0">
                        <a:solidFill>
                          <a:srgbClr val="090525"/>
                        </a:solidFill>
                        <a:effectLst/>
                      </a:endParaRPr>
                    </a:p>
                  </a:txBody>
                  <a:tcPr marL="55485" marR="554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b="1">
                          <a:solidFill>
                            <a:srgbClr val="090525"/>
                          </a:solidFill>
                          <a:effectLst/>
                        </a:rPr>
                        <a:t>2</a:t>
                      </a:r>
                      <a:endParaRPr lang="ru-RU" sz="900" b="1">
                        <a:solidFill>
                          <a:srgbClr val="090525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85" marR="554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b="1" dirty="0">
                          <a:solidFill>
                            <a:srgbClr val="090525"/>
                          </a:solidFill>
                          <a:effectLst/>
                        </a:rPr>
                        <a:t>07161600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90525"/>
                          </a:solidFill>
                          <a:effectLst/>
                        </a:rPr>
                        <a:t>«Механизация сельского хозяйства»</a:t>
                      </a:r>
                    </a:p>
                  </a:txBody>
                  <a:tcPr marL="55485" marR="554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b="1" dirty="0">
                          <a:solidFill>
                            <a:srgbClr val="090525"/>
                          </a:solidFill>
                          <a:effectLst/>
                        </a:rPr>
                        <a:t>3W07161603 «Тракторист машинист сельскохозяйственного производства»</a:t>
                      </a:r>
                      <a:endParaRPr lang="ru-RU" sz="900" b="1" dirty="0">
                        <a:solidFill>
                          <a:srgbClr val="090525"/>
                        </a:solidFill>
                        <a:effectLst/>
                      </a:endParaRPr>
                    </a:p>
                  </a:txBody>
                  <a:tcPr marL="55485" marR="554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11636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b="1" dirty="0">
                          <a:solidFill>
                            <a:srgbClr val="090525"/>
                          </a:solidFill>
                          <a:effectLst/>
                        </a:rPr>
                        <a:t>3</a:t>
                      </a:r>
                      <a:endParaRPr lang="ru-RU" sz="900" b="1" dirty="0">
                        <a:solidFill>
                          <a:srgbClr val="090525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85" marR="554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b="1" dirty="0">
                          <a:solidFill>
                            <a:srgbClr val="090525"/>
                          </a:solidFill>
                          <a:effectLst/>
                        </a:rPr>
                        <a:t>10130300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b="1" dirty="0">
                          <a:solidFill>
                            <a:srgbClr val="090525"/>
                          </a:solidFill>
                          <a:effectLst/>
                        </a:rPr>
                        <a:t> «Организация питания»</a:t>
                      </a:r>
                      <a:endParaRPr lang="ru-RU" sz="900" b="1" dirty="0">
                        <a:solidFill>
                          <a:srgbClr val="090525"/>
                        </a:solidFill>
                        <a:effectLst/>
                      </a:endParaRPr>
                    </a:p>
                  </a:txBody>
                  <a:tcPr marL="55485" marR="554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90525"/>
                          </a:solidFill>
                          <a:effectLst/>
                        </a:rPr>
                        <a:t>3W10130301</a:t>
                      </a:r>
                      <a:r>
                        <a:rPr lang="kk-KZ" sz="900" b="1" dirty="0">
                          <a:solidFill>
                            <a:srgbClr val="090525"/>
                          </a:solidFill>
                          <a:effectLst/>
                        </a:rPr>
                        <a:t> «Кондитер оформитель»</a:t>
                      </a:r>
                      <a:endParaRPr lang="ru-RU" sz="900" b="1" dirty="0">
                        <a:solidFill>
                          <a:srgbClr val="090525"/>
                        </a:solidFill>
                        <a:effectLst/>
                      </a:endParaRPr>
                    </a:p>
                  </a:txBody>
                  <a:tcPr marL="55485" marR="554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410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90525"/>
                          </a:solidFill>
                          <a:effectLst/>
                        </a:rPr>
                        <a:t>3W10130302</a:t>
                      </a:r>
                      <a:endParaRPr lang="kk-KZ" sz="900" b="1" dirty="0">
                        <a:solidFill>
                          <a:srgbClr val="090525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b="1" dirty="0">
                          <a:solidFill>
                            <a:srgbClr val="090525"/>
                          </a:solidFill>
                          <a:effectLst/>
                        </a:rPr>
                        <a:t> «Повар»</a:t>
                      </a:r>
                      <a:endParaRPr lang="ru-RU" sz="900" b="1" dirty="0">
                        <a:solidFill>
                          <a:srgbClr val="090525"/>
                        </a:solidFill>
                        <a:effectLst/>
                      </a:endParaRPr>
                    </a:p>
                  </a:txBody>
                  <a:tcPr marL="55485" marR="554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64BEC04A-3BED-456E-9445-4938206525C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410" y="7840877"/>
            <a:ext cx="2104045" cy="1245308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D6F91A23-BCD5-4C26-8CB6-BF8B38E020F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3712" b="8374"/>
          <a:stretch/>
        </p:blipFill>
        <p:spPr>
          <a:xfrm>
            <a:off x="2867654" y="7838785"/>
            <a:ext cx="2104045" cy="122950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F1C0B54C-4E3D-4DDF-B83C-AE06A8B6B96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1079"/>
          <a:stretch/>
        </p:blipFill>
        <p:spPr>
          <a:xfrm>
            <a:off x="5462406" y="5901735"/>
            <a:ext cx="1282689" cy="1520761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DFCC509F-CD37-4FF9-9E54-D842ACE3519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9516"/>
          <a:stretch/>
        </p:blipFill>
        <p:spPr>
          <a:xfrm>
            <a:off x="5517232" y="7524328"/>
            <a:ext cx="1212592" cy="1520761"/>
          </a:xfrm>
          <a:prstGeom prst="rect">
            <a:avLst/>
          </a:prstGeom>
        </p:spPr>
      </p:pic>
      <p:pic>
        <p:nvPicPr>
          <p:cNvPr id="21" name="Picture 2" descr="C:\Users\Vitek\Desktop\атк разное\профориент 22\1675662275304.jpg">
            <a:extLst>
              <a:ext uri="{FF2B5EF4-FFF2-40B4-BE49-F238E27FC236}">
                <a16:creationId xmlns="" xmlns:a16="http://schemas.microsoft.com/office/drawing/2014/main" id="{1B9094CC-E3A2-41B3-9711-E3E3BA8EAB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="" xmlns:a14="http://schemas.microsoft.com/office/drawing/2010/main">
                  <a14:imgLayer r:embed="rId10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936" y="6435186"/>
            <a:ext cx="1899176" cy="98731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67D59881-4951-4528-A658-91C3EF24B82A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621" t="19661" r="5055" b="9762"/>
          <a:stretch/>
        </p:blipFill>
        <p:spPr>
          <a:xfrm>
            <a:off x="2201658" y="6458956"/>
            <a:ext cx="1731001" cy="1126663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B8BA7C8B-EBE7-4357-8964-A5BF4FEFB8F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679" y="5901735"/>
            <a:ext cx="1282689" cy="171025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35124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0363" r="20200"/>
          <a:stretch/>
        </p:blipFill>
        <p:spPr bwMode="auto">
          <a:xfrm>
            <a:off x="3603928" y="2398236"/>
            <a:ext cx="2890148" cy="2245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69" y="4882512"/>
            <a:ext cx="4472803" cy="2065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3245" y="7047460"/>
            <a:ext cx="4479983" cy="2069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69" y="439272"/>
            <a:ext cx="4114953" cy="190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642063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12" y="4633058"/>
            <a:ext cx="5056047" cy="2335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2856" y="2311632"/>
            <a:ext cx="4649195" cy="214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200"/>
            <a:ext cx="4457453" cy="2058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2856" y="6996780"/>
            <a:ext cx="4649196" cy="2147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716466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704" y="467544"/>
            <a:ext cx="5456955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7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4346"/>
          <a:stretch/>
        </p:blipFill>
        <p:spPr bwMode="auto">
          <a:xfrm>
            <a:off x="1864956" y="3707904"/>
            <a:ext cx="4488988" cy="2413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1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9361" t="16199" r="7883" b="9522"/>
          <a:stretch/>
        </p:blipFill>
        <p:spPr bwMode="auto">
          <a:xfrm>
            <a:off x="646055" y="6516216"/>
            <a:ext cx="4957653" cy="2337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376345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686" y="539552"/>
            <a:ext cx="5145129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583" y="6516216"/>
            <a:ext cx="4906232" cy="2265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56" y="3419872"/>
            <a:ext cx="5848135" cy="2700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1312694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973" r="28947"/>
          <a:stretch/>
        </p:blipFill>
        <p:spPr bwMode="auto">
          <a:xfrm>
            <a:off x="3532472" y="1143000"/>
            <a:ext cx="513026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973" r="28947"/>
          <a:stretch/>
        </p:blipFill>
        <p:spPr bwMode="auto">
          <a:xfrm>
            <a:off x="-1107504" y="1475656"/>
            <a:ext cx="513026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5990542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Другая 1">
      <a:dk1>
        <a:srgbClr val="D7E3BC"/>
      </a:dk1>
      <a:lt1>
        <a:srgbClr val="725500"/>
      </a:lt1>
      <a:dk2>
        <a:srgbClr val="97CEDD"/>
      </a:dk2>
      <a:lt2>
        <a:srgbClr val="B7DDE8"/>
      </a:lt2>
      <a:accent1>
        <a:srgbClr val="C3D69B"/>
      </a:accent1>
      <a:accent2>
        <a:srgbClr val="C0504D"/>
      </a:accent2>
      <a:accent3>
        <a:srgbClr val="9BBB59"/>
      </a:accent3>
      <a:accent4>
        <a:srgbClr val="AA5106"/>
      </a:accent4>
      <a:accent5>
        <a:srgbClr val="4BACC6"/>
      </a:accent5>
      <a:accent6>
        <a:srgbClr val="E36C09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622</TotalTime>
  <Words>333</Words>
  <Application>Microsoft Office PowerPoint</Application>
  <PresentationFormat>Экран (4:3)</PresentationFormat>
  <Paragraphs>68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Апекс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Viktor Klefa</dc:creator>
  <cp:lastModifiedBy>Admin</cp:lastModifiedBy>
  <cp:revision>36</cp:revision>
  <dcterms:created xsi:type="dcterms:W3CDTF">2022-01-14T08:34:46Z</dcterms:created>
  <dcterms:modified xsi:type="dcterms:W3CDTF">2024-06-13T09:18:41Z</dcterms:modified>
</cp:coreProperties>
</file>