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090525"/>
    <a:srgbClr val="D09E00"/>
    <a:srgbClr val="F775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742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16522" y="1828800"/>
            <a:ext cx="6172200" cy="24384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028700" y="4442264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0150" y="812800"/>
            <a:ext cx="5314950" cy="24384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00150" y="3343715"/>
            <a:ext cx="5314950" cy="2012949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943600" y="8555568"/>
            <a:ext cx="571500" cy="486833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6172200" cy="1524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483769" y="2046817"/>
            <a:ext cx="3031331" cy="1001183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42900" y="3149601"/>
            <a:ext cx="303014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3149601"/>
            <a:ext cx="3031331" cy="50186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42900" y="2032001"/>
            <a:ext cx="2256235" cy="6136217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812800"/>
            <a:ext cx="4114800" cy="696384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71600" y="2442633"/>
            <a:ext cx="4114800" cy="52832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71600" y="1555716"/>
            <a:ext cx="4114800" cy="707136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2788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342900" y="8555568"/>
            <a:ext cx="1600200" cy="486833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16.02.2023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343150" y="8555568"/>
            <a:ext cx="2171700" cy="486833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5943600" y="8555568"/>
            <a:ext cx="571500" cy="486833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jpeg"/><Relationship Id="rId5" Type="http://schemas.openxmlformats.org/officeDocument/2006/relationships/image" Target="../media/image5.jpeg"/><Relationship Id="rId10" Type="http://schemas.openxmlformats.org/officeDocument/2006/relationships/image" Target="../media/image9.jpeg"/><Relationship Id="rId4" Type="http://schemas.openxmlformats.org/officeDocument/2006/relationships/image" Target="../media/image4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3.png"/><Relationship Id="rId7" Type="http://schemas.openxmlformats.org/officeDocument/2006/relationships/image" Target="../media/image10.jpeg"/><Relationship Id="rId12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8.jpeg"/><Relationship Id="rId5" Type="http://schemas.openxmlformats.org/officeDocument/2006/relationships/image" Target="../media/image6.jpeg"/><Relationship Id="rId10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7832" y="2042428"/>
            <a:ext cx="6193234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«Ерейментау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қаласы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Агротехникалық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қолледжі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МКҚК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32778" y="0"/>
            <a:ext cx="461523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Бізбен бірге дұрыс тандау жаса!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318025" y="345014"/>
            <a:ext cx="4244752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1600" b="1" cap="none" spc="0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Біз Сізді мына мекенжай бойынша күтеміз</a:t>
            </a:r>
            <a:r>
              <a:rPr lang="kk-KZ" sz="1600" b="1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kk-KZ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Ақмола облысы, Ерейментау қаласы, Умбетей жырау көшесі,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 </a:t>
            </a:r>
          </a:p>
          <a:p>
            <a:pPr algn="ctr"/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2-10-35, 871633-2-41-18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Instagram:</a:t>
            </a:r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atk_ereimentau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6561" y="1043608"/>
            <a:ext cx="376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e-mail: kolledzh8@mail.ru</a:t>
            </a:r>
            <a:endParaRPr lang="kk-KZ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Сайт: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pt0001.ereymentau.aqmoedu.kz</a:t>
            </a:r>
            <a:endParaRPr lang="ru-RU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2023-2024 оку </a:t>
            </a:r>
            <a:r>
              <a:rPr lang="kk-KZ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жылына</a:t>
            </a:r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kk-KZ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келесі</a:t>
            </a:r>
            <a:r>
              <a:rPr lang="ru-RU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kk-KZ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</a:rPr>
              <a:t>мамандыктар бойынша талапкерлерді қабылдауды жүзеге асырады: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 dirty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Окуға түсу үшін қажетті құжаттар тізімі: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67588553"/>
              </p:ext>
            </p:extLst>
          </p:nvPr>
        </p:nvGraphicFramePr>
        <p:xfrm>
          <a:off x="3451258" y="3131840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Құжаттар</a:t>
                      </a:r>
                      <a:r>
                        <a:rPr lang="kk-KZ" sz="1200" b="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ды қабылдау туралы өтініш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Білімі туралы құжаттың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түпнұсқасы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5654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Көлемі 3*4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см, 4 дана фотосурет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3941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№</a:t>
                      </a:r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075-У нысанындағы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медициналық анықтама 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Жеке басын куәландыратын құжат </a:t>
                      </a:r>
                    </a:p>
                    <a:p>
                      <a:pPr algn="l"/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(жеке басын сәйкестендіру</a:t>
                      </a:r>
                      <a:r>
                        <a:rPr lang="kk-KZ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үшін</a:t>
                      </a:r>
                      <a:r>
                        <a:rPr lang="kk-KZ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)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40401" y="4900810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Шәкіртақы, тегін тамақ, жатақхана </a:t>
            </a:r>
          </a:p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Аудандық және облыстық байқауларында қатысуы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59853617"/>
              </p:ext>
            </p:extLst>
          </p:nvPr>
        </p:nvGraphicFramePr>
        <p:xfrm>
          <a:off x="186954" y="3285418"/>
          <a:ext cx="3094611" cy="3014774"/>
        </p:xfrm>
        <a:graphic>
          <a:graphicData uri="http://schemas.openxmlformats.org/drawingml/2006/table">
            <a:tbl>
              <a:tblPr firstRow="1" firstCol="1" bandRow="1">
                <a:tableStyleId>{69C7853C-536D-4A76-A0AE-DD22124D55A5}</a:tableStyleId>
              </a:tblPr>
              <a:tblGrid>
                <a:gridCol w="33161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735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8942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97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№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Код, мамандық атауы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Код, біліктілік атауы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27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07161300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«Автомобиль көлігіне техникалық қызмет көрсету, жөндеу және пайдалану»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ru-RU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</a:t>
                      </a:r>
                      <a:r>
                        <a:rPr kumimoji="0" lang="ru-RU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07161301 </a:t>
                      </a: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«Автомобиль жөндеу слесарі»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84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2</a:t>
                      </a:r>
                      <a:endParaRPr lang="ru-RU" sz="90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07161600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«Ауыл шаруашылығын механикаландыру»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3W07161603 «Ауыл шаруашылығы өндірісінің тракторист-машинисі»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600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dirty="0">
                          <a:solidFill>
                            <a:schemeClr val="tx1">
                              <a:lumMod val="10000"/>
                            </a:schemeClr>
                          </a:solidFill>
                          <a:effectLst/>
                        </a:rPr>
                        <a:t>3</a:t>
                      </a:r>
                      <a:endParaRPr lang="ru-RU" sz="900" dirty="0">
                        <a:solidFill>
                          <a:schemeClr val="tx1">
                            <a:lumMod val="1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10130300 «Тамақтандыруды ұйымдастыру»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3W10130301</a:t>
                      </a: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«Кондитер безендіруші»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78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en-US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3W10130302</a:t>
                      </a:r>
                      <a:endParaRPr kumimoji="0" lang="kk-KZ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kumimoji="0" lang="kk-KZ" sz="900" b="1" kern="1200" dirty="0">
                          <a:solidFill>
                            <a:srgbClr val="09052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«Аспазшы»</a:t>
                      </a:r>
                      <a:endParaRPr kumimoji="0" lang="ru-RU" sz="900" b="1" kern="1200" dirty="0">
                        <a:solidFill>
                          <a:srgbClr val="09052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28" name="Picture 2" descr="C:\Users\Vitek\Desktop\атк разное\профориент 22\16756622753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954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3FF6E3FB-D50C-4342-BCBF-E59D6D8896E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410" y="7840877"/>
            <a:ext cx="2104045" cy="12453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257C960E-0D8B-4D27-B361-22599FB67B9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12" b="8374"/>
          <a:stretch/>
        </p:blipFill>
        <p:spPr>
          <a:xfrm>
            <a:off x="2867654" y="7838785"/>
            <a:ext cx="2104045" cy="122950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8A0301A-F491-46E8-A15C-6D437D2B16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21" t="19661" r="5055" b="9762"/>
          <a:stretch/>
        </p:blipFill>
        <p:spPr>
          <a:xfrm>
            <a:off x="2188676" y="6458956"/>
            <a:ext cx="1731001" cy="11266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146A5F33-F8E2-4F04-AD99-3D776C7C9F9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9697" y="5901735"/>
            <a:ext cx="1282689" cy="171025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9C0AFA9C-BBFA-4CA7-A105-F82F00DF7A6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079"/>
          <a:stretch/>
        </p:blipFill>
        <p:spPr>
          <a:xfrm>
            <a:off x="5462406" y="5901735"/>
            <a:ext cx="1282689" cy="152076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080E570D-2F1E-4AB4-A968-8F44F605404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516"/>
          <a:stretch/>
        </p:blipFill>
        <p:spPr>
          <a:xfrm>
            <a:off x="5517232" y="7524328"/>
            <a:ext cx="1212592" cy="1520761"/>
          </a:xfrm>
          <a:prstGeom prst="rect">
            <a:avLst/>
          </a:prstGeom>
        </p:spPr>
      </p:pic>
      <p:pic>
        <p:nvPicPr>
          <p:cNvPr id="29" name="Picture 2" descr="C:\Users\Vitek\Desktop\атк разное\профориент 22\1675662275304.jpg">
            <a:extLst>
              <a:ext uri="{FF2B5EF4-FFF2-40B4-BE49-F238E27FC236}">
                <a16:creationId xmlns:a16="http://schemas.microsoft.com/office/drawing/2014/main" xmlns="" id="{1DA04A90-A7E9-429E-B889-95A4FC2A5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936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CA3EB412-DCA0-45D5-BCDC-3F5A1C9A349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21" t="19661" r="5055" b="9762"/>
          <a:stretch/>
        </p:blipFill>
        <p:spPr>
          <a:xfrm>
            <a:off x="2201658" y="6458956"/>
            <a:ext cx="1731001" cy="112666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C8974893-8CE3-4B35-942F-9BEF9612B6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679" y="5901735"/>
            <a:ext cx="1282689" cy="171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0796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134" y="2042428"/>
            <a:ext cx="5914632" cy="36933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ГККП «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Агротехнический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kk-KZ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қолледж</a:t>
            </a:r>
            <a:r>
              <a:rPr lang="ru-RU" b="1" dirty="0">
                <a:ln w="1905">
                  <a:solidFill>
                    <a:srgbClr val="F77509"/>
                  </a:solidFill>
                </a:ln>
                <a:solidFill>
                  <a:srgbClr val="F7750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город Ерейментау»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67642" y="0"/>
            <a:ext cx="614552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Сделай правильный выбор вместе с нами!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27413" y="345014"/>
            <a:ext cx="2425985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none" spc="0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Мы ждем вас по адресу</a:t>
            </a:r>
            <a:r>
              <a:rPr lang="ru-RU" sz="1600" b="1" dirty="0">
                <a:ln w="1905"/>
                <a:solidFill>
                  <a:schemeClr val="tx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ru-RU" sz="1600" b="1" cap="none" spc="0" dirty="0">
              <a:ln w="1905"/>
              <a:solidFill>
                <a:schemeClr val="tx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32777" y="653951"/>
            <a:ext cx="48165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Акмолинская область, город Ерейментау, ул Умбетей жырау, 16</a:t>
            </a:r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  </a:t>
            </a:r>
          </a:p>
          <a:p>
            <a:pPr algn="ctr"/>
            <a:r>
              <a:rPr lang="ru-RU" sz="1200" b="1" dirty="0">
                <a:solidFill>
                  <a:schemeClr val="tx1">
                    <a:lumMod val="25000"/>
                  </a:schemeClr>
                </a:solidFill>
              </a:rPr>
              <a:t>тел. 871633</a:t>
            </a:r>
            <a:r>
              <a:rPr lang="kk-KZ" sz="1200" b="1" dirty="0">
                <a:solidFill>
                  <a:schemeClr val="tx1">
                    <a:lumMod val="25000"/>
                  </a:schemeClr>
                </a:solidFill>
              </a:rPr>
              <a:t>2-10-35, 871633-2-41-18</a:t>
            </a:r>
            <a:endParaRPr lang="ru-RU" sz="1200" b="1" dirty="0">
              <a:solidFill>
                <a:schemeClr val="tx1">
                  <a:lumMod val="2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17032" y="1619672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Instagram:</a:t>
            </a:r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atk_ereimentau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46561" y="1043608"/>
            <a:ext cx="37668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e-mail: kolledzh8@mail.ru</a:t>
            </a:r>
            <a:endParaRPr lang="kk-KZ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  <a:p>
            <a:pPr algn="ctr"/>
            <a:r>
              <a:rPr lang="ru-RU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Сайт:</a:t>
            </a:r>
            <a:r>
              <a:rPr lang="en-US" sz="1600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 pt0001.ereymentau.aqmoedu.kz</a:t>
            </a:r>
            <a:endParaRPr lang="ru-RU" sz="1600" dirty="0">
              <a:ln w="3175">
                <a:solidFill>
                  <a:srgbClr val="FFC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6954" y="2411760"/>
            <a:ext cx="3098030" cy="73866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осуществляет приём учащихся на</a:t>
            </a:r>
            <a:r>
              <a:rPr lang="ru-RU" sz="1400" cap="none" spc="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</a:rPr>
              <a:t> 2023-2024 учебный год по следующим специальностям</a:t>
            </a:r>
            <a:r>
              <a:rPr lang="kk-KZ" sz="1400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endParaRPr lang="ru-RU" sz="1400" cap="none" spc="0" dirty="0">
              <a:ln w="3175" cmpd="sng">
                <a:solidFill>
                  <a:srgbClr val="FF0000"/>
                </a:solidFill>
                <a:prstDash val="solid"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</a:endParaRPr>
          </a:p>
        </p:txBody>
      </p:sp>
      <p:pic>
        <p:nvPicPr>
          <p:cNvPr id="10" name="Picture 2" descr="D:\КДМ\фото\колледж парадный вход\IMG_517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769829" y="1115617"/>
            <a:ext cx="2011099" cy="90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781" y="1215189"/>
            <a:ext cx="698095" cy="708097"/>
          </a:xfrm>
          <a:prstGeom prst="rect">
            <a:avLst/>
          </a:prstGeom>
        </p:spPr>
      </p:pic>
      <p:pic>
        <p:nvPicPr>
          <p:cNvPr id="1026" name="Picture 2" descr="https://pbs.twimg.com/media/E-GB_gVWQAQ9wr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1565" y="1604177"/>
            <a:ext cx="403186" cy="40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992010" y="2555776"/>
            <a:ext cx="220099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cap="none" spc="0">
                <a:ln w="10541" cmpd="sng">
                  <a:solidFill>
                    <a:srgbClr val="FFC00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Перечень документов для поступления:</a:t>
            </a:r>
            <a:endParaRPr lang="ru-RU" sz="1400" cap="none" spc="0" dirty="0">
              <a:ln w="10541" cmpd="sng">
                <a:solidFill>
                  <a:srgbClr val="FFC000"/>
                </a:solidFill>
                <a:prstDash val="solid"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4064036"/>
              </p:ext>
            </p:extLst>
          </p:nvPr>
        </p:nvGraphicFramePr>
        <p:xfrm>
          <a:off x="3451258" y="3183923"/>
          <a:ext cx="3290110" cy="1604101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32901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10797">
                <a:tc>
                  <a:txBody>
                    <a:bodyPr/>
                    <a:lstStyle/>
                    <a:p>
                      <a:pPr algn="l"/>
                      <a:r>
                        <a:rPr lang="kk-KZ" sz="1200" b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Заявление о приёме документов</a:t>
                      </a:r>
                      <a:endParaRPr lang="ru-RU" sz="1200" b="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450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Подлинник документа об образовании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0229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Фотографии</a:t>
                      </a:r>
                      <a:r>
                        <a:rPr lang="ru-RU" sz="1200" baseline="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 размером 3*4 см, 4 штуки</a:t>
                      </a:r>
                      <a:endParaRPr lang="ru-RU" sz="1200" dirty="0">
                        <a:solidFill>
                          <a:schemeClr val="tx1">
                            <a:lumMod val="1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Медицинская справка формы № 075-У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solidFill>
                            <a:schemeClr val="tx1">
                              <a:lumMod val="10000"/>
                            </a:schemeClr>
                          </a:solidFill>
                        </a:rPr>
                        <a:t>Документ, удостоверяющий личность (для идентификации личности)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451258" y="4913456"/>
            <a:ext cx="3290110" cy="73866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Стипендия, бесплатное питание, обшежитие, участие в районных и областных конкурсах</a:t>
            </a: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41168813"/>
              </p:ext>
            </p:extLst>
          </p:nvPr>
        </p:nvGraphicFramePr>
        <p:xfrm>
          <a:off x="186954" y="3215216"/>
          <a:ext cx="3026022" cy="3084976"/>
        </p:xfrm>
        <a:graphic>
          <a:graphicData uri="http://schemas.openxmlformats.org/drawingml/2006/table">
            <a:tbl>
              <a:tblPr firstRow="1" firstCol="1" bandRow="1">
                <a:tableStyleId>{306799F8-075E-4A3A-A7F6-7FBC6576F1A4}</a:tableStyleId>
              </a:tblPr>
              <a:tblGrid>
                <a:gridCol w="3242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289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72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116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№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Наименование специальности, код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Наименование квалификации, код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85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solidFill>
                            <a:srgbClr val="090525"/>
                          </a:solidFill>
                          <a:effectLst/>
                        </a:rPr>
                        <a:t>1</a:t>
                      </a:r>
                      <a:endParaRPr lang="ru-RU" sz="900" b="1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07161300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«Техническое обслуживание, ремонт и эксплуатация автомобильного транспорта»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3</a:t>
                      </a: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W</a:t>
                      </a: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07161301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 </a:t>
                      </a: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«Слесарь по ремонту автомобилей»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>
                          <a:solidFill>
                            <a:srgbClr val="090525"/>
                          </a:solidFill>
                          <a:effectLst/>
                        </a:rPr>
                        <a:t>2</a:t>
                      </a:r>
                      <a:endParaRPr lang="ru-RU" sz="900" b="1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07161600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90525"/>
                          </a:solidFill>
                          <a:effectLst/>
                        </a:rPr>
                        <a:t>«Механизация сельского хозяйства»</a:t>
                      </a: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3W07161603 «Тракторист машинист сельскохозяйственного производства»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1636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3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10130300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«Организация питания»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3W10130301</a:t>
                      </a: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«Кондитер оформитель»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10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90525"/>
                          </a:solidFill>
                          <a:effectLst/>
                        </a:rPr>
                        <a:t>3W10130302</a:t>
                      </a:r>
                      <a:endParaRPr lang="kk-KZ" sz="900" b="1" dirty="0">
                        <a:solidFill>
                          <a:srgbClr val="090525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kk-KZ" sz="900" b="1" dirty="0">
                          <a:solidFill>
                            <a:srgbClr val="090525"/>
                          </a:solidFill>
                          <a:effectLst/>
                        </a:rPr>
                        <a:t> «Повар»</a:t>
                      </a:r>
                      <a:endParaRPr lang="ru-RU" sz="900" b="1" dirty="0">
                        <a:solidFill>
                          <a:srgbClr val="090525"/>
                        </a:solidFill>
                        <a:effectLst/>
                      </a:endParaRPr>
                    </a:p>
                  </a:txBody>
                  <a:tcPr marL="55485" marR="5548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4BEC04A-3BED-456E-9445-4938206525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410" y="7840877"/>
            <a:ext cx="2104045" cy="124530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D6F91A23-BCD5-4C26-8CB6-BF8B38E020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712" b="8374"/>
          <a:stretch/>
        </p:blipFill>
        <p:spPr>
          <a:xfrm>
            <a:off x="2867654" y="7838785"/>
            <a:ext cx="2104045" cy="122950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F1C0B54C-4E3D-4DDF-B83C-AE06A8B6B9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079"/>
          <a:stretch/>
        </p:blipFill>
        <p:spPr>
          <a:xfrm>
            <a:off x="5462406" y="5901735"/>
            <a:ext cx="1282689" cy="152076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DFCC509F-CD37-4FF9-9E54-D842ACE3519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516"/>
          <a:stretch/>
        </p:blipFill>
        <p:spPr>
          <a:xfrm>
            <a:off x="5517232" y="7524328"/>
            <a:ext cx="1212592" cy="1520761"/>
          </a:xfrm>
          <a:prstGeom prst="rect">
            <a:avLst/>
          </a:prstGeom>
        </p:spPr>
      </p:pic>
      <p:pic>
        <p:nvPicPr>
          <p:cNvPr id="21" name="Picture 2" descr="C:\Users\Vitek\Desktop\атк разное\профориент 22\1675662275304.jpg">
            <a:extLst>
              <a:ext uri="{FF2B5EF4-FFF2-40B4-BE49-F238E27FC236}">
                <a16:creationId xmlns:a16="http://schemas.microsoft.com/office/drawing/2014/main" xmlns="" id="{1B9094CC-E3A2-41B3-9711-E3E3BA8EA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936" y="6435186"/>
            <a:ext cx="1899176" cy="9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67D59881-4951-4528-A658-91C3EF24B82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21" t="19661" r="5055" b="9762"/>
          <a:stretch/>
        </p:blipFill>
        <p:spPr>
          <a:xfrm>
            <a:off x="2201658" y="6458956"/>
            <a:ext cx="1731001" cy="112666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B8BA7C8B-EBE7-4357-8964-A5BF4FEFB8F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2679" y="5901735"/>
            <a:ext cx="1282689" cy="171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5124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3" r="20200"/>
          <a:stretch/>
        </p:blipFill>
        <p:spPr bwMode="auto">
          <a:xfrm>
            <a:off x="3603928" y="2398236"/>
            <a:ext cx="2890148" cy="224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769" y="4882512"/>
            <a:ext cx="4472803" cy="2065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3245" y="7047460"/>
            <a:ext cx="4479983" cy="2069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769" y="439272"/>
            <a:ext cx="4114953" cy="190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2063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512" y="4633058"/>
            <a:ext cx="5056047" cy="233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2856" y="2311632"/>
            <a:ext cx="4649195" cy="214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200"/>
            <a:ext cx="4457453" cy="2058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2856" y="6996780"/>
            <a:ext cx="4649196" cy="2147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16466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4704" y="467544"/>
            <a:ext cx="545695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46"/>
          <a:stretch/>
        </p:blipFill>
        <p:spPr bwMode="auto">
          <a:xfrm>
            <a:off x="1864956" y="3707904"/>
            <a:ext cx="4488988" cy="241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361" t="16199" r="7883" b="9522"/>
          <a:stretch/>
        </p:blipFill>
        <p:spPr bwMode="auto">
          <a:xfrm>
            <a:off x="646055" y="6516216"/>
            <a:ext cx="4957653" cy="233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634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1686" y="539552"/>
            <a:ext cx="514512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0583" y="6516216"/>
            <a:ext cx="4906232" cy="2265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56" y="3419872"/>
            <a:ext cx="5848135" cy="2700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1269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73" r="28947"/>
          <a:stretch/>
        </p:blipFill>
        <p:spPr bwMode="auto">
          <a:xfrm>
            <a:off x="3532472" y="1143000"/>
            <a:ext cx="51302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973" r="28947"/>
          <a:stretch/>
        </p:blipFill>
        <p:spPr bwMode="auto">
          <a:xfrm>
            <a:off x="-1107504" y="1475656"/>
            <a:ext cx="513026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99054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rgbClr val="D7E3BC"/>
      </a:dk1>
      <a:lt1>
        <a:srgbClr val="725500"/>
      </a:lt1>
      <a:dk2>
        <a:srgbClr val="97CEDD"/>
      </a:dk2>
      <a:lt2>
        <a:srgbClr val="B7DDE8"/>
      </a:lt2>
      <a:accent1>
        <a:srgbClr val="C3D69B"/>
      </a:accent1>
      <a:accent2>
        <a:srgbClr val="C0504D"/>
      </a:accent2>
      <a:accent3>
        <a:srgbClr val="9BBB59"/>
      </a:accent3>
      <a:accent4>
        <a:srgbClr val="AA5106"/>
      </a:accent4>
      <a:accent5>
        <a:srgbClr val="4BACC6"/>
      </a:accent5>
      <a:accent6>
        <a:srgbClr val="E36C09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622</TotalTime>
  <Words>333</Words>
  <Application>Microsoft Office PowerPoint</Application>
  <PresentationFormat>Экран (4:3)</PresentationFormat>
  <Paragraphs>68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Viktor Klefa</dc:creator>
  <cp:lastModifiedBy>Admin</cp:lastModifiedBy>
  <cp:revision>36</cp:revision>
  <dcterms:created xsi:type="dcterms:W3CDTF">2022-01-14T08:34:46Z</dcterms:created>
  <dcterms:modified xsi:type="dcterms:W3CDTF">2023-02-16T11:04:38Z</dcterms:modified>
</cp:coreProperties>
</file>