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7509"/>
    <a:srgbClr val="D09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Стиль из темы 2 - акцент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2395" y="-10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316522" y="1828800"/>
            <a:ext cx="6172200" cy="24384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20.01.2022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028700" y="4442264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00150" y="812800"/>
            <a:ext cx="5314950" cy="24384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00150" y="3343715"/>
            <a:ext cx="5314950" cy="2012949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5943600" y="8555568"/>
            <a:ext cx="571500" cy="486833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6172200" cy="1524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1001183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3483769" y="2046817"/>
            <a:ext cx="3031331" cy="1001183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342900" y="3149601"/>
            <a:ext cx="3030141" cy="501861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483769" y="3149601"/>
            <a:ext cx="3031331" cy="501861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20.01.2022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20.01.2022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42900" y="2032001"/>
            <a:ext cx="2256235" cy="6136217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812800"/>
            <a:ext cx="4114800" cy="696384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71600" y="2442633"/>
            <a:ext cx="4114800" cy="52832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71600" y="1555716"/>
            <a:ext cx="4114800" cy="707136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42900" y="2133600"/>
            <a:ext cx="6172200" cy="62788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342900" y="8555568"/>
            <a:ext cx="1600200" cy="486833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20.01.2022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343150" y="8555568"/>
            <a:ext cx="2171700" cy="486833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5943600" y="8555568"/>
            <a:ext cx="571500" cy="486833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jpe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jpe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97832" y="2042428"/>
            <a:ext cx="6193234" cy="369332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b="1" dirty="0" smtClean="0">
                <a:ln w="1905">
                  <a:solidFill>
                    <a:srgbClr val="F77509"/>
                  </a:solidFill>
                </a:ln>
                <a:solidFill>
                  <a:srgbClr val="F7750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«Ерейментау </a:t>
            </a:r>
            <a:r>
              <a:rPr lang="kk-KZ" b="1" dirty="0" smtClean="0">
                <a:ln w="1905">
                  <a:solidFill>
                    <a:srgbClr val="F77509"/>
                  </a:solidFill>
                </a:ln>
                <a:solidFill>
                  <a:srgbClr val="F7750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қаласы</a:t>
            </a:r>
            <a:r>
              <a:rPr lang="ru-RU" b="1" dirty="0" smtClean="0">
                <a:ln w="1905">
                  <a:solidFill>
                    <a:srgbClr val="F77509"/>
                  </a:solidFill>
                </a:ln>
                <a:solidFill>
                  <a:srgbClr val="F7750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</a:t>
            </a:r>
            <a:r>
              <a:rPr lang="kk-KZ" b="1" dirty="0" smtClean="0">
                <a:ln w="1905">
                  <a:solidFill>
                    <a:srgbClr val="F77509"/>
                  </a:solidFill>
                </a:ln>
                <a:solidFill>
                  <a:srgbClr val="F7750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Агротехникалық</a:t>
            </a:r>
            <a:r>
              <a:rPr lang="ru-RU" b="1" dirty="0" smtClean="0">
                <a:ln w="1905">
                  <a:solidFill>
                    <a:srgbClr val="F77509"/>
                  </a:solidFill>
                </a:ln>
                <a:solidFill>
                  <a:srgbClr val="F7750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kk-KZ" b="1" dirty="0" smtClean="0">
                <a:ln w="1905">
                  <a:solidFill>
                    <a:srgbClr val="F77509"/>
                  </a:solidFill>
                </a:ln>
                <a:solidFill>
                  <a:srgbClr val="F7750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қолледжі</a:t>
            </a:r>
            <a:r>
              <a:rPr lang="ru-RU" b="1" dirty="0" smtClean="0">
                <a:ln w="1905">
                  <a:solidFill>
                    <a:srgbClr val="F77509"/>
                  </a:solidFill>
                </a:ln>
                <a:solidFill>
                  <a:srgbClr val="F7750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» МКҚК</a:t>
            </a:r>
            <a:endParaRPr lang="ru-RU" b="1" dirty="0">
              <a:ln w="1905">
                <a:solidFill>
                  <a:srgbClr val="F77509"/>
                </a:solidFill>
              </a:ln>
              <a:solidFill>
                <a:srgbClr val="F77509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32778" y="0"/>
            <a:ext cx="461523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Бізбен бірге дұрыс тандау жаса!</a:t>
            </a:r>
            <a:endParaRPr lang="kk-KZ" sz="2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18025" y="345014"/>
            <a:ext cx="4244752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1600" b="1" cap="none" spc="0" dirty="0" smtClean="0">
                <a:ln w="1905"/>
                <a:solidFill>
                  <a:schemeClr val="tx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Біз Сізді мына мекенжай бойынша күтеміз</a:t>
            </a:r>
            <a:r>
              <a:rPr lang="kk-KZ" sz="1600" b="1" dirty="0" smtClean="0">
                <a:ln w="1905"/>
                <a:solidFill>
                  <a:schemeClr val="tx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:</a:t>
            </a:r>
            <a:endParaRPr lang="kk-KZ" sz="1600" b="1" cap="none" spc="0" dirty="0">
              <a:ln w="1905"/>
              <a:solidFill>
                <a:schemeClr val="tx1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32777" y="653951"/>
            <a:ext cx="48165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1200" b="1" dirty="0" smtClean="0">
                <a:solidFill>
                  <a:schemeClr val="tx1">
                    <a:lumMod val="25000"/>
                  </a:schemeClr>
                </a:solidFill>
              </a:rPr>
              <a:t>Ақмола облысы, Ерейментау қаласы, Умбетей жырау көшесі, 16</a:t>
            </a:r>
            <a:r>
              <a:rPr lang="ru-RU" sz="1200" b="1" dirty="0">
                <a:solidFill>
                  <a:schemeClr val="tx1">
                    <a:lumMod val="25000"/>
                  </a:schemeClr>
                </a:solidFill>
              </a:rPr>
              <a:t> </a:t>
            </a:r>
            <a:r>
              <a:rPr lang="ru-RU" sz="1200" b="1" dirty="0" smtClean="0">
                <a:solidFill>
                  <a:schemeClr val="tx1">
                    <a:lumMod val="25000"/>
                  </a:schemeClr>
                </a:solidFill>
              </a:rPr>
              <a:t> </a:t>
            </a:r>
          </a:p>
          <a:p>
            <a:pPr algn="ctr"/>
            <a:r>
              <a:rPr lang="ru-RU" sz="1200" b="1" dirty="0" smtClean="0">
                <a:solidFill>
                  <a:schemeClr val="tx1">
                    <a:lumMod val="25000"/>
                  </a:schemeClr>
                </a:solidFill>
              </a:rPr>
              <a:t>тел. 871633</a:t>
            </a:r>
            <a:r>
              <a:rPr lang="kk-KZ" sz="1200" b="1" dirty="0" smtClean="0">
                <a:solidFill>
                  <a:schemeClr val="tx1">
                    <a:lumMod val="25000"/>
                  </a:schemeClr>
                </a:solidFill>
              </a:rPr>
              <a:t>2-10-35</a:t>
            </a:r>
            <a:r>
              <a:rPr lang="kk-KZ" sz="1200" b="1" dirty="0">
                <a:solidFill>
                  <a:schemeClr val="tx1">
                    <a:lumMod val="25000"/>
                  </a:schemeClr>
                </a:solidFill>
              </a:rPr>
              <a:t>, </a:t>
            </a:r>
            <a:r>
              <a:rPr lang="kk-KZ" sz="1200" b="1" dirty="0" smtClean="0">
                <a:solidFill>
                  <a:schemeClr val="tx1">
                    <a:lumMod val="25000"/>
                  </a:schemeClr>
                </a:solidFill>
              </a:rPr>
              <a:t>871633-2-41-18</a:t>
            </a:r>
            <a:r>
              <a:rPr lang="kk-KZ" sz="1200" b="1" dirty="0">
                <a:solidFill>
                  <a:schemeClr val="tx1">
                    <a:lumMod val="25000"/>
                  </a:schemeClr>
                </a:solidFill>
              </a:rPr>
              <a:t>, 8-702-462-31-99</a:t>
            </a:r>
            <a:endParaRPr lang="ru-RU" sz="1200" b="1" dirty="0">
              <a:solidFill>
                <a:schemeClr val="tx1">
                  <a:lumMod val="2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717032" y="1619672"/>
            <a:ext cx="26642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 smtClean="0">
                <a:ln>
                  <a:solidFill>
                    <a:srgbClr val="FFC000"/>
                  </a:solidFill>
                </a:ln>
                <a:solidFill>
                  <a:srgbClr val="FFC000"/>
                </a:solidFill>
              </a:rPr>
              <a:t>Instagram:</a:t>
            </a:r>
            <a:r>
              <a:rPr lang="ru-RU" sz="1600" dirty="0" smtClean="0">
                <a:ln>
                  <a:solidFill>
                    <a:srgbClr val="FFC000"/>
                  </a:solidFill>
                </a:ln>
                <a:solidFill>
                  <a:srgbClr val="FFC000"/>
                </a:solidFill>
              </a:rPr>
              <a:t> </a:t>
            </a:r>
            <a:r>
              <a:rPr lang="en-US" sz="1600" dirty="0" smtClean="0">
                <a:ln>
                  <a:solidFill>
                    <a:srgbClr val="FFC000"/>
                  </a:solidFill>
                </a:ln>
                <a:solidFill>
                  <a:srgbClr val="FFC000"/>
                </a:solidFill>
              </a:rPr>
              <a:t>atk_ereimentau</a:t>
            </a:r>
            <a:endParaRPr lang="en-US" sz="1600" dirty="0">
              <a:ln>
                <a:solidFill>
                  <a:srgbClr val="FFC000"/>
                </a:solidFill>
              </a:ln>
              <a:solidFill>
                <a:srgbClr val="FFC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112113" y="1062841"/>
            <a:ext cx="34067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 smtClean="0">
                <a:ln>
                  <a:solidFill>
                    <a:srgbClr val="FFC000"/>
                  </a:solidFill>
                </a:ln>
                <a:solidFill>
                  <a:srgbClr val="FFC000"/>
                </a:solidFill>
              </a:rPr>
              <a:t>e-mail</a:t>
            </a:r>
            <a:r>
              <a:rPr lang="en-US" sz="1400" dirty="0">
                <a:ln>
                  <a:solidFill>
                    <a:srgbClr val="FFC000"/>
                  </a:solidFill>
                </a:ln>
                <a:solidFill>
                  <a:srgbClr val="FFC000"/>
                </a:solidFill>
              </a:rPr>
              <a:t>: </a:t>
            </a:r>
            <a:r>
              <a:rPr lang="en-US" sz="1400" dirty="0" smtClean="0">
                <a:ln>
                  <a:solidFill>
                    <a:srgbClr val="FFC000"/>
                  </a:solidFill>
                </a:ln>
                <a:solidFill>
                  <a:srgbClr val="FFC000"/>
                </a:solidFill>
              </a:rPr>
              <a:t>kolledzh8@mail.ru</a:t>
            </a:r>
            <a:endParaRPr lang="kk-KZ" sz="1400" dirty="0" smtClean="0">
              <a:ln>
                <a:solidFill>
                  <a:srgbClr val="FFC000"/>
                </a:solidFill>
              </a:ln>
              <a:solidFill>
                <a:srgbClr val="FFC000"/>
              </a:solidFill>
            </a:endParaRPr>
          </a:p>
          <a:p>
            <a:pPr algn="ctr"/>
            <a:r>
              <a:rPr lang="ru-RU" sz="1400" dirty="0" smtClean="0">
                <a:ln>
                  <a:solidFill>
                    <a:srgbClr val="FFC000"/>
                  </a:solidFill>
                </a:ln>
                <a:solidFill>
                  <a:srgbClr val="FFC000"/>
                </a:solidFill>
              </a:rPr>
              <a:t>Сайт:</a:t>
            </a:r>
            <a:r>
              <a:rPr lang="en-US" sz="1400" dirty="0" smtClean="0">
                <a:ln>
                  <a:solidFill>
                    <a:srgbClr val="FFC000"/>
                  </a:solidFill>
                </a:ln>
                <a:solidFill>
                  <a:srgbClr val="FFC000"/>
                </a:solidFill>
              </a:rPr>
              <a:t> pt0001.ereymentau.aqmoedu.kz</a:t>
            </a:r>
            <a:endParaRPr lang="ru-RU" sz="1400" dirty="0">
              <a:ln>
                <a:solidFill>
                  <a:srgbClr val="FFC000"/>
                </a:solidFill>
              </a:ln>
              <a:solidFill>
                <a:srgbClr val="FFC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86954" y="2411760"/>
            <a:ext cx="3098030" cy="7386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400" cap="none" spc="0" dirty="0" smtClean="0">
                <a:ln w="317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2022-2023 оку </a:t>
            </a:r>
            <a:r>
              <a:rPr lang="kk-KZ" sz="1400" cap="none" spc="0" dirty="0" smtClean="0">
                <a:ln w="317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жылына</a:t>
            </a:r>
            <a:r>
              <a:rPr lang="ru-RU" sz="1400" cap="none" spc="0" dirty="0" smtClean="0">
                <a:ln w="317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 </a:t>
            </a:r>
            <a:r>
              <a:rPr lang="kk-KZ" sz="1400" cap="none" spc="0" dirty="0" smtClean="0">
                <a:ln w="317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келесі</a:t>
            </a:r>
            <a:r>
              <a:rPr lang="ru-RU" sz="1400" dirty="0" smtClean="0">
                <a:ln w="317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</a:rPr>
              <a:t> </a:t>
            </a:r>
            <a:r>
              <a:rPr lang="kk-KZ" sz="1400" dirty="0" smtClean="0">
                <a:ln w="317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</a:rPr>
              <a:t>мамандыктар бойынша талапкерлерді қабылдауды жүзеге асырады:</a:t>
            </a:r>
            <a:endParaRPr lang="ru-RU" sz="1400" cap="none" spc="0" dirty="0">
              <a:ln w="3175" cmpd="sng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pic>
        <p:nvPicPr>
          <p:cNvPr id="10" name="Picture 2" descr="D:\КДМ\фото\колледж парадный вход\IMG_5174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42" r="19199" b="14626"/>
          <a:stretch>
            <a:fillRect/>
          </a:stretch>
        </p:blipFill>
        <p:spPr bwMode="auto">
          <a:xfrm>
            <a:off x="769829" y="1115617"/>
            <a:ext cx="2011099" cy="907242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2" name="Рисунок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781" y="1215189"/>
            <a:ext cx="698095" cy="708097"/>
          </a:xfrm>
          <a:prstGeom prst="rect">
            <a:avLst/>
          </a:prstGeom>
        </p:spPr>
      </p:pic>
      <p:pic>
        <p:nvPicPr>
          <p:cNvPr id="1026" name="Picture 2" descr="https://pbs.twimg.com/media/E-GB_gVWQAQ9wr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1565" y="1604177"/>
            <a:ext cx="403186" cy="403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3992010" y="2555776"/>
            <a:ext cx="2200994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1400" cap="none" spc="0" dirty="0" smtClean="0">
                <a:ln w="10541" cmpd="sng">
                  <a:solidFill>
                    <a:srgbClr val="FFC000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Окуға түсу үшін қажетті құжаттар тізімі:</a:t>
            </a:r>
            <a:endParaRPr lang="ru-RU" sz="1400" cap="none" spc="0" dirty="0">
              <a:ln w="10541" cmpd="sng">
                <a:solidFill>
                  <a:srgbClr val="FFC000"/>
                </a:solidFill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7588553"/>
              </p:ext>
            </p:extLst>
          </p:nvPr>
        </p:nvGraphicFramePr>
        <p:xfrm>
          <a:off x="3451258" y="3131840"/>
          <a:ext cx="3290110" cy="1604101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3290110"/>
              </a:tblGrid>
              <a:tr h="210797">
                <a:tc>
                  <a:txBody>
                    <a:bodyPr/>
                    <a:lstStyle/>
                    <a:p>
                      <a:pPr algn="l"/>
                      <a:r>
                        <a:rPr lang="kk-KZ" sz="1200" b="0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Құжаттар</a:t>
                      </a:r>
                      <a:r>
                        <a:rPr lang="kk-KZ" sz="1200" b="0" baseline="0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ды қабылдау туралы өтініш</a:t>
                      </a:r>
                      <a:endParaRPr lang="ru-RU" sz="1200" b="0" dirty="0">
                        <a:solidFill>
                          <a:schemeClr val="tx1">
                            <a:lumMod val="1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4509">
                <a:tc>
                  <a:txBody>
                    <a:bodyPr/>
                    <a:lstStyle/>
                    <a:p>
                      <a:pPr algn="l"/>
                      <a:r>
                        <a:rPr lang="kk-KZ" sz="1200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Білімі туралы құжаттың</a:t>
                      </a:r>
                      <a:r>
                        <a:rPr lang="kk-KZ" sz="1200" baseline="0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 түпнұсқасы </a:t>
                      </a:r>
                      <a:endParaRPr lang="ru-RU" sz="1200" dirty="0">
                        <a:solidFill>
                          <a:schemeClr val="tx1">
                            <a:lumMod val="10000"/>
                          </a:schemeClr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35654">
                <a:tc>
                  <a:txBody>
                    <a:bodyPr/>
                    <a:lstStyle/>
                    <a:p>
                      <a:pPr algn="l"/>
                      <a:r>
                        <a:rPr lang="kk-KZ" sz="1200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Көлемі 3*4</a:t>
                      </a:r>
                      <a:r>
                        <a:rPr lang="kk-KZ" sz="1200" baseline="0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 см, 4 дана фотосурет</a:t>
                      </a:r>
                      <a:endParaRPr lang="ru-RU" sz="1200" dirty="0">
                        <a:solidFill>
                          <a:schemeClr val="tx1">
                            <a:lumMod val="10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323941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№</a:t>
                      </a:r>
                      <a:r>
                        <a:rPr lang="kk-KZ" sz="1200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 075-У нысанындағы</a:t>
                      </a:r>
                      <a:r>
                        <a:rPr lang="kk-KZ" sz="1200" baseline="0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 медициналық анықтама </a:t>
                      </a:r>
                      <a:endParaRPr lang="ru-RU" sz="1200" dirty="0">
                        <a:solidFill>
                          <a:schemeClr val="tx1">
                            <a:lumMod val="10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432048">
                <a:tc>
                  <a:txBody>
                    <a:bodyPr/>
                    <a:lstStyle/>
                    <a:p>
                      <a:pPr algn="l"/>
                      <a:r>
                        <a:rPr lang="kk-KZ" sz="1200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Жеке басын куәландыратын құжат </a:t>
                      </a:r>
                    </a:p>
                    <a:p>
                      <a:pPr algn="l"/>
                      <a:r>
                        <a:rPr lang="kk-KZ" sz="1200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(жеке басын сәйкестендіру</a:t>
                      </a:r>
                      <a:r>
                        <a:rPr lang="kk-KZ" sz="1200" baseline="0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 үшін</a:t>
                      </a:r>
                      <a:r>
                        <a:rPr lang="kk-KZ" sz="1200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)</a:t>
                      </a:r>
                      <a:endParaRPr lang="ru-RU" sz="1200" dirty="0">
                        <a:solidFill>
                          <a:schemeClr val="tx1">
                            <a:lumMod val="10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3440401" y="4900810"/>
            <a:ext cx="3290110" cy="73866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1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Шәкіртақы, тегін тамақ, жатақхана </a:t>
            </a:r>
          </a:p>
          <a:p>
            <a:pPr algn="ctr"/>
            <a:r>
              <a:rPr lang="kk-KZ" sz="1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Аудандық және облыстық байқауларында қатысуы</a:t>
            </a:r>
            <a:endParaRPr lang="ru-RU" sz="1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0104962"/>
              </p:ext>
            </p:extLst>
          </p:nvPr>
        </p:nvGraphicFramePr>
        <p:xfrm>
          <a:off x="188640" y="3131840"/>
          <a:ext cx="3108358" cy="3854192"/>
        </p:xfrm>
        <a:graphic>
          <a:graphicData uri="http://schemas.openxmlformats.org/drawingml/2006/table">
            <a:tbl>
              <a:tblPr firstRow="1" firstCol="1" bandRow="1">
                <a:tableStyleId>{69C7853C-536D-4A76-A0AE-DD22124D55A5}</a:tableStyleId>
              </a:tblPr>
              <a:tblGrid>
                <a:gridCol w="277788"/>
                <a:gridCol w="1234380"/>
                <a:gridCol w="1080120"/>
                <a:gridCol w="516070"/>
              </a:tblGrid>
              <a:tr h="28803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 dirty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№</a:t>
                      </a:r>
                      <a:endParaRPr lang="ru-RU" sz="900" dirty="0">
                        <a:solidFill>
                          <a:schemeClr val="tx1">
                            <a:lumMod val="1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85" marR="554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Код, мамандық атауы</a:t>
                      </a:r>
                    </a:p>
                  </a:txBody>
                  <a:tcPr marL="55485" marR="554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Код, біліктілік атауы</a:t>
                      </a:r>
                      <a:endParaRPr lang="ru-RU" sz="900" dirty="0">
                        <a:solidFill>
                          <a:schemeClr val="tx1">
                            <a:lumMod val="1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85" marR="554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Оқу мерзімі</a:t>
                      </a:r>
                      <a:endParaRPr lang="ru-RU" sz="900" dirty="0">
                        <a:solidFill>
                          <a:schemeClr val="tx1">
                            <a:lumMod val="1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85" marR="55485" marT="0" marB="0" anchor="ctr"/>
                </a:tc>
              </a:tr>
              <a:tr h="56677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1</a:t>
                      </a:r>
                      <a:endParaRPr lang="ru-RU" sz="900">
                        <a:solidFill>
                          <a:schemeClr val="tx1">
                            <a:lumMod val="1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85" marR="554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 dirty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07161300 </a:t>
                      </a:r>
                      <a:endParaRPr lang="kk-KZ" sz="900" dirty="0" smtClean="0">
                        <a:solidFill>
                          <a:schemeClr val="tx1">
                            <a:lumMod val="10000"/>
                          </a:schemeClr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«</a:t>
                      </a:r>
                      <a:r>
                        <a:rPr lang="kk-KZ" sz="900" dirty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Автомобиль көлігіне техникалық қызмет көрсету, жөндеу және пайдалану</a:t>
                      </a:r>
                      <a:r>
                        <a:rPr lang="kk-KZ" sz="900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»</a:t>
                      </a:r>
                      <a:endParaRPr lang="ru-RU" sz="900" dirty="0">
                        <a:solidFill>
                          <a:schemeClr val="tx1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marL="55485" marR="554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3</a:t>
                      </a:r>
                      <a:r>
                        <a:rPr lang="en-US" sz="900" dirty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W</a:t>
                      </a:r>
                      <a:r>
                        <a:rPr lang="ru-RU" sz="900" dirty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07161301 </a:t>
                      </a:r>
                      <a:r>
                        <a:rPr lang="kk-KZ" sz="900" dirty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«Автомобиль жөндеу слесарі</a:t>
                      </a:r>
                      <a:r>
                        <a:rPr lang="kk-KZ" sz="900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»</a:t>
                      </a:r>
                      <a:endParaRPr lang="ru-RU" sz="900" dirty="0">
                        <a:solidFill>
                          <a:schemeClr val="tx1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marL="55485" marR="554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 dirty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2 жыл </a:t>
                      </a:r>
                      <a:endParaRPr lang="kk-KZ" sz="900" dirty="0" smtClean="0">
                        <a:solidFill>
                          <a:schemeClr val="tx1">
                            <a:lumMod val="10000"/>
                          </a:schemeClr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10 ай</a:t>
                      </a:r>
                      <a:endParaRPr lang="ru-RU" sz="900" dirty="0">
                        <a:solidFill>
                          <a:schemeClr val="tx1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marL="55485" marR="55485" marT="0" marB="0" anchor="ctr"/>
                </a:tc>
              </a:tr>
              <a:tr h="56677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2</a:t>
                      </a:r>
                      <a:endParaRPr lang="ru-RU" sz="900">
                        <a:solidFill>
                          <a:schemeClr val="tx1">
                            <a:lumMod val="1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85" marR="554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 dirty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07161600 </a:t>
                      </a:r>
                      <a:endParaRPr lang="kk-KZ" sz="900" dirty="0" smtClean="0">
                        <a:solidFill>
                          <a:schemeClr val="tx1">
                            <a:lumMod val="10000"/>
                          </a:schemeClr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«</a:t>
                      </a:r>
                      <a:r>
                        <a:rPr lang="kk-KZ" sz="900" dirty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Ауыл шаруашылығын механикаландыру</a:t>
                      </a:r>
                      <a:r>
                        <a:rPr lang="kk-KZ" sz="900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»</a:t>
                      </a:r>
                      <a:endParaRPr lang="ru-RU" sz="900" dirty="0">
                        <a:solidFill>
                          <a:schemeClr val="tx1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marL="55485" marR="554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 dirty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3W07161603 «Ауыл шаруашылығы өндірісінің тракторист-машинисі</a:t>
                      </a:r>
                      <a:r>
                        <a:rPr lang="kk-KZ" sz="900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»</a:t>
                      </a:r>
                      <a:endParaRPr lang="ru-RU" sz="900" dirty="0">
                        <a:solidFill>
                          <a:schemeClr val="tx1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marL="55485" marR="554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 dirty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2 жыл </a:t>
                      </a:r>
                      <a:endParaRPr lang="kk-KZ" sz="900" dirty="0" smtClean="0">
                        <a:solidFill>
                          <a:schemeClr val="tx1">
                            <a:lumMod val="10000"/>
                          </a:schemeClr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10 ай</a:t>
                      </a:r>
                      <a:endParaRPr lang="ru-RU" sz="900" dirty="0">
                        <a:solidFill>
                          <a:schemeClr val="tx1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marL="55485" marR="55485" marT="0" marB="0" anchor="ctr"/>
                </a:tc>
              </a:tr>
              <a:tr h="472014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3</a:t>
                      </a:r>
                      <a:endParaRPr lang="ru-RU" sz="900">
                        <a:solidFill>
                          <a:schemeClr val="tx1">
                            <a:lumMod val="1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85" marR="55485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07320100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kk-KZ" sz="900" dirty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«Ғимараттар мен құрылыстарды салу және пайдалану</a:t>
                      </a:r>
                      <a:r>
                        <a:rPr lang="kk-KZ" sz="900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»</a:t>
                      </a:r>
                      <a:endParaRPr lang="ru-RU" sz="900" dirty="0">
                        <a:solidFill>
                          <a:schemeClr val="tx1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marL="55485" marR="554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 dirty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3W07320102 «Ағаш ұстасы және паркет жұмыстарының шебері</a:t>
                      </a:r>
                      <a:r>
                        <a:rPr lang="kk-KZ" sz="900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»</a:t>
                      </a:r>
                      <a:endParaRPr lang="ru-RU" sz="900" dirty="0">
                        <a:solidFill>
                          <a:schemeClr val="tx1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marL="55485" marR="55485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 dirty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2 жыл </a:t>
                      </a:r>
                      <a:endParaRPr lang="kk-KZ" sz="900" dirty="0" smtClean="0">
                        <a:solidFill>
                          <a:schemeClr val="tx1">
                            <a:lumMod val="10000"/>
                          </a:schemeClr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10 ай</a:t>
                      </a:r>
                      <a:endParaRPr lang="ru-RU" sz="900" dirty="0">
                        <a:solidFill>
                          <a:schemeClr val="tx1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marL="55485" marR="55485" marT="0" marB="0" anchor="ctr"/>
                </a:tc>
              </a:tr>
              <a:tr h="4720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 dirty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3W07320104 </a:t>
                      </a:r>
                      <a:endParaRPr lang="kk-KZ" sz="900" dirty="0" smtClean="0">
                        <a:solidFill>
                          <a:schemeClr val="tx1">
                            <a:lumMod val="10000"/>
                          </a:schemeClr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«</a:t>
                      </a:r>
                      <a:r>
                        <a:rPr lang="kk-KZ" sz="900" dirty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Кең бейінді құрылыс жұмыстарының шебері</a:t>
                      </a:r>
                      <a:r>
                        <a:rPr lang="kk-KZ" sz="900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»</a:t>
                      </a:r>
                      <a:endParaRPr lang="ru-RU" sz="900" dirty="0">
                        <a:solidFill>
                          <a:schemeClr val="tx1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marL="55485" marR="55485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3208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4</a:t>
                      </a:r>
                      <a:endParaRPr lang="ru-RU" sz="900">
                        <a:solidFill>
                          <a:schemeClr val="tx1">
                            <a:lumMod val="1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85" marR="55485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 dirty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10130300 «Тамақтандыруды ұйымдастыру</a:t>
                      </a:r>
                      <a:r>
                        <a:rPr lang="kk-KZ" sz="900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»</a:t>
                      </a:r>
                      <a:endParaRPr lang="ru-RU" sz="900" dirty="0">
                        <a:solidFill>
                          <a:schemeClr val="tx1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marL="55485" marR="554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3W10130301</a:t>
                      </a:r>
                      <a:r>
                        <a:rPr lang="kk-KZ" sz="900" dirty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 «Кондитер безендіруші</a:t>
                      </a:r>
                      <a:r>
                        <a:rPr lang="kk-KZ" sz="900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»</a:t>
                      </a:r>
                      <a:endParaRPr lang="ru-RU" sz="900" dirty="0">
                        <a:solidFill>
                          <a:schemeClr val="tx1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marL="55485" marR="55485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 dirty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2 жыл </a:t>
                      </a:r>
                      <a:endParaRPr lang="kk-KZ" sz="900" dirty="0" smtClean="0">
                        <a:solidFill>
                          <a:schemeClr val="tx1">
                            <a:lumMod val="10000"/>
                          </a:schemeClr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10 ай</a:t>
                      </a:r>
                      <a:endParaRPr lang="ru-RU" sz="900" dirty="0">
                        <a:solidFill>
                          <a:schemeClr val="tx1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marL="55485" marR="55485" marT="0" marB="0" anchor="ctr"/>
                </a:tc>
              </a:tr>
              <a:tr h="1888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3W10130302</a:t>
                      </a:r>
                      <a:endParaRPr lang="kk-KZ" sz="900" dirty="0" smtClean="0">
                        <a:solidFill>
                          <a:schemeClr val="tx1">
                            <a:lumMod val="10000"/>
                          </a:schemeClr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 «Аспазшы»</a:t>
                      </a:r>
                      <a:endParaRPr lang="ru-RU" sz="900" dirty="0">
                        <a:solidFill>
                          <a:schemeClr val="tx1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marL="55485" marR="55485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3" name="Picture 2" descr="C:\Users\Vitek\Desktop\профориент 22\WhatsApp Image 2022-01-14 at 17.11.21 (1)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6313" y="5782096"/>
            <a:ext cx="1548071" cy="1161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3" descr="C:\Users\Vitek\Desktop\профориент 22\WhatsApp Image 2022-01-14 at 17.11.21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0942" y="5782096"/>
            <a:ext cx="1579268" cy="1161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C:\Users\Vitek\Desktop\фермеры\WhatsApp Image 2022-01-18 at 10.40.12.jpe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98"/>
          <a:stretch/>
        </p:blipFill>
        <p:spPr bwMode="auto">
          <a:xfrm>
            <a:off x="152648" y="7116716"/>
            <a:ext cx="1528865" cy="1977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C:\Users\Vitek\Desktop\профориент 22\WhatsApp Image 2022-01-20 at 14.57.30.jpe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262" y="8196069"/>
            <a:ext cx="1545248" cy="912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3" descr="C:\Users\Vitek\Desktop\профориент 22\WhatsApp Image 2022-01-20 at 15.07.50.jpe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2741" y="8196069"/>
            <a:ext cx="1342958" cy="898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5" descr="C:\Users\Vitek\Desktop\профориент 22\WhatsApp Image 2022-01-20 at 15.13.34.jpe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40" r="6024"/>
          <a:stretch/>
        </p:blipFill>
        <p:spPr bwMode="auto">
          <a:xfrm>
            <a:off x="1790262" y="7107912"/>
            <a:ext cx="1545248" cy="997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3" descr="C:\Users\Vitek\Desktop\профориент 22\WhatsApp Image 2022-01-20 at 15.30.44.jpe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3" t="10092"/>
          <a:stretch/>
        </p:blipFill>
        <p:spPr bwMode="auto">
          <a:xfrm>
            <a:off x="5096312" y="8105407"/>
            <a:ext cx="1595447" cy="98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C:\Users\Vitek\Desktop\профориент 22\WhatsApp Image 2022-01-20 at 15.29.28.jpe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8259" y="7116716"/>
            <a:ext cx="1511923" cy="988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5" descr="C:\Users\Vitek\Desktop\профориент 22\WhatsApp Image 2022-01-20 at 15.35.48.jpe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6313" y="6983834"/>
            <a:ext cx="1573047" cy="1057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0796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37134" y="2042428"/>
            <a:ext cx="5914632" cy="369332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b="1" dirty="0" smtClean="0">
                <a:ln w="1905">
                  <a:solidFill>
                    <a:srgbClr val="F77509"/>
                  </a:solidFill>
                </a:ln>
                <a:solidFill>
                  <a:srgbClr val="F7750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ГККП «</a:t>
            </a:r>
            <a:r>
              <a:rPr lang="kk-KZ" b="1" dirty="0" smtClean="0">
                <a:ln w="1905">
                  <a:solidFill>
                    <a:srgbClr val="F77509"/>
                  </a:solidFill>
                </a:ln>
                <a:solidFill>
                  <a:srgbClr val="F7750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Агротехнический</a:t>
            </a:r>
            <a:r>
              <a:rPr lang="ru-RU" b="1" dirty="0" smtClean="0">
                <a:ln w="1905">
                  <a:solidFill>
                    <a:srgbClr val="F77509"/>
                  </a:solidFill>
                </a:ln>
                <a:solidFill>
                  <a:srgbClr val="F7750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kk-KZ" b="1" dirty="0" smtClean="0">
                <a:ln w="1905">
                  <a:solidFill>
                    <a:srgbClr val="F77509"/>
                  </a:solidFill>
                </a:ln>
                <a:solidFill>
                  <a:srgbClr val="F7750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қолледж</a:t>
            </a:r>
            <a:r>
              <a:rPr lang="ru-RU" b="1" dirty="0" smtClean="0">
                <a:ln w="1905">
                  <a:solidFill>
                    <a:srgbClr val="F77509"/>
                  </a:solidFill>
                </a:ln>
                <a:solidFill>
                  <a:srgbClr val="F7750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город Ерейментау»</a:t>
            </a:r>
            <a:endParaRPr lang="ru-RU" b="1" dirty="0">
              <a:ln w="1905">
                <a:solidFill>
                  <a:srgbClr val="F77509"/>
                </a:solidFill>
              </a:ln>
              <a:solidFill>
                <a:srgbClr val="F77509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67642" y="0"/>
            <a:ext cx="614552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Сделай правильный выбор вместе с нами!</a:t>
            </a:r>
            <a:endParaRPr lang="ru-RU" sz="2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27413" y="345014"/>
            <a:ext cx="2425985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600" b="1" cap="none" spc="0" dirty="0" smtClean="0">
                <a:ln w="1905"/>
                <a:solidFill>
                  <a:schemeClr val="tx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Мы ждем вас по адресу</a:t>
            </a:r>
            <a:r>
              <a:rPr lang="ru-RU" sz="1600" b="1" dirty="0" smtClean="0">
                <a:ln w="1905"/>
                <a:solidFill>
                  <a:schemeClr val="tx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:</a:t>
            </a:r>
            <a:endParaRPr lang="ru-RU" sz="1600" b="1" cap="none" spc="0" dirty="0">
              <a:ln w="1905"/>
              <a:solidFill>
                <a:schemeClr val="tx1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32777" y="653951"/>
            <a:ext cx="48165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1200" b="1" dirty="0" smtClean="0">
                <a:solidFill>
                  <a:schemeClr val="tx1">
                    <a:lumMod val="25000"/>
                  </a:schemeClr>
                </a:solidFill>
              </a:rPr>
              <a:t>Акмолинская область, город Ерейментау, ул Умбетей жырау, 16</a:t>
            </a:r>
            <a:r>
              <a:rPr lang="ru-RU" sz="1200" b="1" dirty="0">
                <a:solidFill>
                  <a:schemeClr val="tx1">
                    <a:lumMod val="25000"/>
                  </a:schemeClr>
                </a:solidFill>
              </a:rPr>
              <a:t> </a:t>
            </a:r>
            <a:r>
              <a:rPr lang="ru-RU" sz="1200" b="1" dirty="0" smtClean="0">
                <a:solidFill>
                  <a:schemeClr val="tx1">
                    <a:lumMod val="25000"/>
                  </a:schemeClr>
                </a:solidFill>
              </a:rPr>
              <a:t> </a:t>
            </a:r>
          </a:p>
          <a:p>
            <a:pPr algn="ctr"/>
            <a:r>
              <a:rPr lang="ru-RU" sz="1200" b="1" dirty="0" smtClean="0">
                <a:solidFill>
                  <a:schemeClr val="tx1">
                    <a:lumMod val="25000"/>
                  </a:schemeClr>
                </a:solidFill>
              </a:rPr>
              <a:t>тел. 871633</a:t>
            </a:r>
            <a:r>
              <a:rPr lang="kk-KZ" sz="1200" b="1" dirty="0" smtClean="0">
                <a:solidFill>
                  <a:schemeClr val="tx1">
                    <a:lumMod val="25000"/>
                  </a:schemeClr>
                </a:solidFill>
              </a:rPr>
              <a:t>2-10-35</a:t>
            </a:r>
            <a:r>
              <a:rPr lang="kk-KZ" sz="1200" b="1" dirty="0">
                <a:solidFill>
                  <a:schemeClr val="tx1">
                    <a:lumMod val="25000"/>
                  </a:schemeClr>
                </a:solidFill>
              </a:rPr>
              <a:t>, </a:t>
            </a:r>
            <a:r>
              <a:rPr lang="kk-KZ" sz="1200" b="1" dirty="0" smtClean="0">
                <a:solidFill>
                  <a:schemeClr val="tx1">
                    <a:lumMod val="25000"/>
                  </a:schemeClr>
                </a:solidFill>
              </a:rPr>
              <a:t>871633-2-41-18</a:t>
            </a:r>
            <a:r>
              <a:rPr lang="kk-KZ" sz="1200" b="1" dirty="0">
                <a:solidFill>
                  <a:schemeClr val="tx1">
                    <a:lumMod val="25000"/>
                  </a:schemeClr>
                </a:solidFill>
              </a:rPr>
              <a:t>, 8-702-462-31-99</a:t>
            </a:r>
            <a:endParaRPr lang="ru-RU" sz="1200" b="1" dirty="0">
              <a:solidFill>
                <a:schemeClr val="tx1">
                  <a:lumMod val="2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717032" y="1619672"/>
            <a:ext cx="26642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 smtClean="0">
                <a:ln>
                  <a:solidFill>
                    <a:srgbClr val="FFC000"/>
                  </a:solidFill>
                </a:ln>
                <a:solidFill>
                  <a:srgbClr val="FFC000"/>
                </a:solidFill>
              </a:rPr>
              <a:t>Instagram:</a:t>
            </a:r>
            <a:r>
              <a:rPr lang="ru-RU" sz="1600" dirty="0" smtClean="0">
                <a:ln>
                  <a:solidFill>
                    <a:srgbClr val="FFC000"/>
                  </a:solidFill>
                </a:ln>
                <a:solidFill>
                  <a:srgbClr val="FFC000"/>
                </a:solidFill>
              </a:rPr>
              <a:t> </a:t>
            </a:r>
            <a:r>
              <a:rPr lang="en-US" sz="1600" dirty="0" smtClean="0">
                <a:ln>
                  <a:solidFill>
                    <a:srgbClr val="FFC000"/>
                  </a:solidFill>
                </a:ln>
                <a:solidFill>
                  <a:srgbClr val="FFC000"/>
                </a:solidFill>
              </a:rPr>
              <a:t>atk_ereimentau</a:t>
            </a:r>
            <a:endParaRPr lang="en-US" sz="1600" dirty="0">
              <a:ln>
                <a:solidFill>
                  <a:srgbClr val="FFC000"/>
                </a:solidFill>
              </a:ln>
              <a:solidFill>
                <a:srgbClr val="FFC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112113" y="1062841"/>
            <a:ext cx="34067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 smtClean="0">
                <a:ln>
                  <a:solidFill>
                    <a:srgbClr val="FFC000"/>
                  </a:solidFill>
                </a:ln>
                <a:solidFill>
                  <a:srgbClr val="FFC000"/>
                </a:solidFill>
              </a:rPr>
              <a:t>e-mail</a:t>
            </a:r>
            <a:r>
              <a:rPr lang="en-US" sz="1400" dirty="0">
                <a:ln>
                  <a:solidFill>
                    <a:srgbClr val="FFC000"/>
                  </a:solidFill>
                </a:ln>
                <a:solidFill>
                  <a:srgbClr val="FFC000"/>
                </a:solidFill>
              </a:rPr>
              <a:t>: </a:t>
            </a:r>
            <a:r>
              <a:rPr lang="en-US" sz="1400" dirty="0" smtClean="0">
                <a:ln>
                  <a:solidFill>
                    <a:srgbClr val="FFC000"/>
                  </a:solidFill>
                </a:ln>
                <a:solidFill>
                  <a:srgbClr val="FFC000"/>
                </a:solidFill>
              </a:rPr>
              <a:t>kolledzh8@mail.ru</a:t>
            </a:r>
            <a:endParaRPr lang="kk-KZ" sz="1400" dirty="0" smtClean="0">
              <a:ln>
                <a:solidFill>
                  <a:srgbClr val="FFC000"/>
                </a:solidFill>
              </a:ln>
              <a:solidFill>
                <a:srgbClr val="FFC000"/>
              </a:solidFill>
            </a:endParaRPr>
          </a:p>
          <a:p>
            <a:pPr algn="ctr"/>
            <a:r>
              <a:rPr lang="ru-RU" sz="1400" dirty="0" smtClean="0">
                <a:ln>
                  <a:solidFill>
                    <a:srgbClr val="FFC000"/>
                  </a:solidFill>
                </a:ln>
                <a:solidFill>
                  <a:srgbClr val="FFC000"/>
                </a:solidFill>
              </a:rPr>
              <a:t>Сайт:</a:t>
            </a:r>
            <a:r>
              <a:rPr lang="en-US" sz="1400" dirty="0" smtClean="0">
                <a:ln>
                  <a:solidFill>
                    <a:srgbClr val="FFC000"/>
                  </a:solidFill>
                </a:ln>
                <a:solidFill>
                  <a:srgbClr val="FFC000"/>
                </a:solidFill>
              </a:rPr>
              <a:t> pt0001.ereymentau.aqmoedu.kz</a:t>
            </a:r>
            <a:endParaRPr lang="ru-RU" sz="1400" dirty="0">
              <a:ln>
                <a:solidFill>
                  <a:srgbClr val="FFC000"/>
                </a:solidFill>
              </a:ln>
              <a:solidFill>
                <a:srgbClr val="FFC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86954" y="2411760"/>
            <a:ext cx="3098030" cy="7386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400" dirty="0" smtClean="0">
                <a:ln w="317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</a:rPr>
              <a:t>осуществляет приём учащихся на</a:t>
            </a:r>
            <a:r>
              <a:rPr lang="ru-RU" sz="1400" cap="none" spc="0" dirty="0" smtClean="0">
                <a:ln w="317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 2022-2023 учебный год по следующим специальностям</a:t>
            </a:r>
            <a:r>
              <a:rPr lang="kk-KZ" sz="1400" dirty="0" smtClean="0">
                <a:ln w="317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</a:rPr>
              <a:t>:</a:t>
            </a:r>
            <a:endParaRPr lang="ru-RU" sz="1400" cap="none" spc="0" dirty="0">
              <a:ln w="3175" cmpd="sng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pic>
        <p:nvPicPr>
          <p:cNvPr id="10" name="Picture 2" descr="D:\КДМ\фото\колледж парадный вход\IMG_5174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42" r="19199" b="14626"/>
          <a:stretch>
            <a:fillRect/>
          </a:stretch>
        </p:blipFill>
        <p:spPr bwMode="auto">
          <a:xfrm>
            <a:off x="769829" y="1115617"/>
            <a:ext cx="2011099" cy="907242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2" name="Рисунок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781" y="1215189"/>
            <a:ext cx="698095" cy="708097"/>
          </a:xfrm>
          <a:prstGeom prst="rect">
            <a:avLst/>
          </a:prstGeom>
        </p:spPr>
      </p:pic>
      <p:pic>
        <p:nvPicPr>
          <p:cNvPr id="1026" name="Picture 2" descr="https://pbs.twimg.com/media/E-GB_gVWQAQ9wr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1565" y="1604177"/>
            <a:ext cx="403186" cy="403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3992010" y="2555776"/>
            <a:ext cx="2200994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1400" cap="none" spc="0" smtClean="0">
                <a:ln w="10541" cmpd="sng">
                  <a:solidFill>
                    <a:srgbClr val="FFC000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Перечень документов для поступления:</a:t>
            </a:r>
            <a:endParaRPr lang="ru-RU" sz="1400" cap="none" spc="0" dirty="0">
              <a:ln w="10541" cmpd="sng">
                <a:solidFill>
                  <a:srgbClr val="FFC000"/>
                </a:solidFill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4064036"/>
              </p:ext>
            </p:extLst>
          </p:nvPr>
        </p:nvGraphicFramePr>
        <p:xfrm>
          <a:off x="3451258" y="3183923"/>
          <a:ext cx="3290110" cy="1604101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3290110"/>
              </a:tblGrid>
              <a:tr h="210797">
                <a:tc>
                  <a:txBody>
                    <a:bodyPr/>
                    <a:lstStyle/>
                    <a:p>
                      <a:pPr algn="l"/>
                      <a:r>
                        <a:rPr lang="kk-KZ" sz="1200" b="0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Заявление о приёме документов</a:t>
                      </a:r>
                      <a:endParaRPr lang="ru-RU" sz="1200" b="0" dirty="0">
                        <a:solidFill>
                          <a:schemeClr val="tx1">
                            <a:lumMod val="1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4509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Подлинник документа об образовании</a:t>
                      </a:r>
                      <a:endParaRPr lang="ru-RU" sz="1200" dirty="0">
                        <a:solidFill>
                          <a:schemeClr val="tx1">
                            <a:lumMod val="10000"/>
                          </a:schemeClr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10229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Фотографии</a:t>
                      </a:r>
                      <a:r>
                        <a:rPr lang="ru-RU" sz="1200" baseline="0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 размером 3*4 см, 4 штуки</a:t>
                      </a:r>
                      <a:endParaRPr lang="ru-RU" sz="1200" dirty="0">
                        <a:solidFill>
                          <a:schemeClr val="tx1">
                            <a:lumMod val="10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Медицинская справка формы № 075-У</a:t>
                      </a:r>
                      <a:endParaRPr lang="ru-RU" sz="1200" dirty="0">
                        <a:solidFill>
                          <a:schemeClr val="tx1">
                            <a:lumMod val="10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432048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Документ, удостоверяющий личность (для идентификации личности)</a:t>
                      </a:r>
                      <a:endParaRPr lang="ru-RU" sz="1200" dirty="0">
                        <a:solidFill>
                          <a:schemeClr val="tx1">
                            <a:lumMod val="10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3451258" y="4913456"/>
            <a:ext cx="3290110" cy="73866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1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Стипендия, бесплатное питание, обшежитие, участие в районных и областных конкурсах</a:t>
            </a:r>
            <a:endParaRPr lang="ru-RU" sz="1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0244192"/>
              </p:ext>
            </p:extLst>
          </p:nvPr>
        </p:nvGraphicFramePr>
        <p:xfrm>
          <a:off x="188640" y="3203848"/>
          <a:ext cx="3108358" cy="3703320"/>
        </p:xfrm>
        <a:graphic>
          <a:graphicData uri="http://schemas.openxmlformats.org/drawingml/2006/table">
            <a:tbl>
              <a:tblPr firstRow="1" firstCol="1" bandRow="1">
                <a:tableStyleId>{69C7853C-536D-4A76-A0AE-DD22124D55A5}</a:tableStyleId>
              </a:tblPr>
              <a:tblGrid>
                <a:gridCol w="277788"/>
                <a:gridCol w="1224136"/>
                <a:gridCol w="1090364"/>
                <a:gridCol w="516070"/>
              </a:tblGrid>
              <a:tr h="28803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 dirty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№</a:t>
                      </a:r>
                      <a:endParaRPr lang="ru-RU" sz="900" dirty="0">
                        <a:solidFill>
                          <a:schemeClr val="tx1">
                            <a:lumMod val="1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85" marR="554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Наименование специальности, код</a:t>
                      </a:r>
                    </a:p>
                  </a:txBody>
                  <a:tcPr marL="55485" marR="554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Наименование квалификации, код</a:t>
                      </a:r>
                      <a:endParaRPr lang="ru-RU" sz="900" dirty="0">
                        <a:solidFill>
                          <a:schemeClr val="tx1">
                            <a:lumMod val="1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85" marR="554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Срок обучения</a:t>
                      </a:r>
                      <a:endParaRPr lang="ru-RU" sz="900" dirty="0">
                        <a:solidFill>
                          <a:schemeClr val="tx1">
                            <a:lumMod val="1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85" marR="55485" marT="0" marB="0" anchor="ctr"/>
                </a:tc>
              </a:tr>
              <a:tr h="56677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1</a:t>
                      </a:r>
                      <a:endParaRPr lang="ru-RU" sz="900">
                        <a:solidFill>
                          <a:schemeClr val="tx1">
                            <a:lumMod val="1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85" marR="554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 dirty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07161300 </a:t>
                      </a:r>
                      <a:endParaRPr lang="kk-KZ" sz="900" dirty="0" smtClean="0">
                        <a:solidFill>
                          <a:schemeClr val="tx1">
                            <a:lumMod val="10000"/>
                          </a:schemeClr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«</a:t>
                      </a:r>
                      <a:r>
                        <a:rPr lang="ru-RU" sz="900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Техническое </a:t>
                      </a:r>
                      <a:r>
                        <a:rPr lang="ru-RU" sz="900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обслуживание, ремонт и эксплуатация автомобильного транспорта»</a:t>
                      </a:r>
                      <a:endParaRPr lang="ru-RU" sz="900" dirty="0">
                        <a:solidFill>
                          <a:schemeClr val="tx1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marL="55485" marR="554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3</a:t>
                      </a:r>
                      <a:r>
                        <a:rPr lang="en-US" sz="900" dirty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W</a:t>
                      </a:r>
                      <a:r>
                        <a:rPr lang="ru-RU" sz="900" dirty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07161301 </a:t>
                      </a:r>
                      <a:r>
                        <a:rPr lang="kk-KZ" sz="900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«Слесарь по ремонту автомобилей»</a:t>
                      </a:r>
                      <a:endParaRPr lang="ru-RU" sz="900" dirty="0">
                        <a:solidFill>
                          <a:schemeClr val="tx1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marL="55485" marR="554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 smtClean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2 года 10 месяцев</a:t>
                      </a:r>
                      <a:endParaRPr lang="ru-RU" sz="900" dirty="0">
                        <a:solidFill>
                          <a:schemeClr val="tx1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marL="55485" marR="55485" marT="0" marB="0" anchor="ctr"/>
                </a:tc>
              </a:tr>
              <a:tr h="56677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2</a:t>
                      </a:r>
                      <a:endParaRPr lang="ru-RU" sz="900">
                        <a:solidFill>
                          <a:schemeClr val="tx1">
                            <a:lumMod val="1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85" marR="554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 dirty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07161600 </a:t>
                      </a:r>
                      <a:endParaRPr lang="kk-KZ" sz="900" dirty="0" smtClean="0">
                        <a:solidFill>
                          <a:schemeClr val="tx1">
                            <a:lumMod val="10000"/>
                          </a:schemeClr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«Механизация сельского хозяйства»</a:t>
                      </a:r>
                    </a:p>
                  </a:txBody>
                  <a:tcPr marL="55485" marR="554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 dirty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3W07161603 </a:t>
                      </a:r>
                      <a:r>
                        <a:rPr lang="kk-KZ" sz="900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«Тракторист машинист сельскохозяйственного производства»</a:t>
                      </a:r>
                      <a:endParaRPr lang="ru-RU" sz="900" dirty="0">
                        <a:solidFill>
                          <a:schemeClr val="tx1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marL="55485" marR="554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 smtClean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2 года 10 месяцев</a:t>
                      </a:r>
                      <a:endParaRPr lang="ru-RU" sz="900" dirty="0">
                        <a:solidFill>
                          <a:schemeClr val="tx1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marL="55485" marR="55485" marT="0" marB="0" anchor="ctr"/>
                </a:tc>
              </a:tr>
              <a:tr h="472014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3</a:t>
                      </a:r>
                      <a:endParaRPr lang="ru-RU" sz="900">
                        <a:solidFill>
                          <a:schemeClr val="tx1">
                            <a:lumMod val="1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85" marR="55485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07320100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900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«Строительство и эксплуатация зданий и сооружений»</a:t>
                      </a:r>
                      <a:endParaRPr lang="ru-RU" sz="900" dirty="0">
                        <a:solidFill>
                          <a:schemeClr val="tx1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marL="55485" marR="554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 dirty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3W07320102 </a:t>
                      </a:r>
                      <a:r>
                        <a:rPr lang="ru-RU" sz="900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«Мастер столярно-плотничных и паркетных работ»</a:t>
                      </a:r>
                      <a:endParaRPr lang="ru-RU" sz="900" dirty="0">
                        <a:solidFill>
                          <a:schemeClr val="tx1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marL="55485" marR="55485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 smtClean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2 года 10 месяцев</a:t>
                      </a:r>
                      <a:endParaRPr lang="ru-RU" sz="900" dirty="0">
                        <a:solidFill>
                          <a:schemeClr val="tx1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marL="55485" marR="55485" marT="0" marB="0" anchor="ctr"/>
                </a:tc>
              </a:tr>
              <a:tr h="4720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 dirty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3W07320104 </a:t>
                      </a:r>
                      <a:endParaRPr lang="kk-KZ" sz="900" dirty="0" smtClean="0">
                        <a:solidFill>
                          <a:schemeClr val="tx1">
                            <a:lumMod val="10000"/>
                          </a:schemeClr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«Мастер строитель широкого профиля»</a:t>
                      </a:r>
                      <a:endParaRPr lang="ru-RU" sz="900" dirty="0">
                        <a:solidFill>
                          <a:schemeClr val="tx1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marL="55485" marR="55485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3208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4</a:t>
                      </a:r>
                      <a:endParaRPr lang="ru-RU" sz="900">
                        <a:solidFill>
                          <a:schemeClr val="tx1">
                            <a:lumMod val="1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85" marR="55485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 dirty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10130300 </a:t>
                      </a:r>
                      <a:r>
                        <a:rPr lang="kk-KZ" sz="900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«Организация питания»</a:t>
                      </a:r>
                      <a:endParaRPr lang="ru-RU" sz="900" dirty="0">
                        <a:solidFill>
                          <a:schemeClr val="tx1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marL="55485" marR="5548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3W10130301</a:t>
                      </a:r>
                      <a:r>
                        <a:rPr lang="kk-KZ" sz="900" dirty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kk-KZ" sz="900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«Кондитер оформитель»</a:t>
                      </a:r>
                      <a:endParaRPr lang="ru-RU" sz="900" dirty="0">
                        <a:solidFill>
                          <a:schemeClr val="tx1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marL="55485" marR="55485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2 года 10 месяцев</a:t>
                      </a:r>
                      <a:endParaRPr lang="ru-RU" sz="900" dirty="0">
                        <a:solidFill>
                          <a:schemeClr val="tx1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marL="55485" marR="55485" marT="0" marB="0" anchor="ctr"/>
                </a:tc>
              </a:tr>
              <a:tr h="1888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3W10130302</a:t>
                      </a:r>
                      <a:endParaRPr lang="kk-KZ" sz="900" dirty="0" smtClean="0">
                        <a:solidFill>
                          <a:schemeClr val="tx1">
                            <a:lumMod val="10000"/>
                          </a:schemeClr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 dirty="0" smtClean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 «Повар»</a:t>
                      </a:r>
                      <a:endParaRPr lang="ru-RU" sz="900" dirty="0">
                        <a:solidFill>
                          <a:schemeClr val="tx1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 marL="55485" marR="55485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5" name="Picture 2" descr="C:\Users\Vitek\Desktop\профориент 22\WhatsApp Image 2022-01-14 at 17.11.21 (1)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6313" y="5724127"/>
            <a:ext cx="1548071" cy="1161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Vitek\Desktop\профориент 22\WhatsApp Image 2022-01-14 at 17.11.21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0942" y="5724127"/>
            <a:ext cx="1579268" cy="1161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C:\Users\Vitek\Desktop\фермеры\WhatsApp Image 2022-01-18 at 10.40.12.jpe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98"/>
          <a:stretch/>
        </p:blipFill>
        <p:spPr bwMode="auto">
          <a:xfrm>
            <a:off x="152648" y="7058747"/>
            <a:ext cx="1528865" cy="1977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C:\Users\Vitek\Desktop\профориент 22\WhatsApp Image 2022-01-20 at 14.57.30.jpe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262" y="8138100"/>
            <a:ext cx="1545248" cy="912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3" descr="C:\Users\Vitek\Desktop\профориент 22\WhatsApp Image 2022-01-20 at 15.07.50.jpe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2741" y="8138100"/>
            <a:ext cx="1342958" cy="898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5" descr="C:\Users\Vitek\Desktop\профориент 22\WhatsApp Image 2022-01-20 at 15.13.34.jpe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40" r="6024"/>
          <a:stretch/>
        </p:blipFill>
        <p:spPr bwMode="auto">
          <a:xfrm>
            <a:off x="1790262" y="7049943"/>
            <a:ext cx="1545248" cy="997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Vitek\Desktop\профориент 22\WhatsApp Image 2022-01-20 at 15.30.44.jpe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3" t="10092"/>
          <a:stretch/>
        </p:blipFill>
        <p:spPr bwMode="auto">
          <a:xfrm>
            <a:off x="5096312" y="8047438"/>
            <a:ext cx="1595447" cy="98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Vitek\Desktop\профориент 22\WhatsApp Image 2022-01-20 at 15.29.28.jpe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8259" y="7058747"/>
            <a:ext cx="1511923" cy="988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Vitek\Desktop\профориент 22\WhatsApp Image 2022-01-20 at 15.35.48.jpe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6313" y="6925865"/>
            <a:ext cx="1573047" cy="1057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5124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Другая 1">
      <a:dk1>
        <a:srgbClr val="D7E3BC"/>
      </a:dk1>
      <a:lt1>
        <a:srgbClr val="725500"/>
      </a:lt1>
      <a:dk2>
        <a:srgbClr val="97CEDD"/>
      </a:dk2>
      <a:lt2>
        <a:srgbClr val="B7DDE8"/>
      </a:lt2>
      <a:accent1>
        <a:srgbClr val="C3D69B"/>
      </a:accent1>
      <a:accent2>
        <a:srgbClr val="C0504D"/>
      </a:accent2>
      <a:accent3>
        <a:srgbClr val="9BBB59"/>
      </a:accent3>
      <a:accent4>
        <a:srgbClr val="AA5106"/>
      </a:accent4>
      <a:accent5>
        <a:srgbClr val="4BACC6"/>
      </a:accent5>
      <a:accent6>
        <a:srgbClr val="E36C09"/>
      </a:accent6>
      <a:hlink>
        <a:srgbClr val="0000FF"/>
      </a:hlink>
      <a:folHlink>
        <a:srgbClr val="80008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382</TotalTime>
  <Words>425</Words>
  <Application>Microsoft Office PowerPoint</Application>
  <PresentationFormat>Экран (4:3)</PresentationFormat>
  <Paragraphs>92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Апекс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Viktor Klefa</dc:creator>
  <cp:lastModifiedBy>Пользователь Windows</cp:lastModifiedBy>
  <cp:revision>26</cp:revision>
  <dcterms:created xsi:type="dcterms:W3CDTF">2022-01-14T08:34:46Z</dcterms:created>
  <dcterms:modified xsi:type="dcterms:W3CDTF">2022-01-20T09:41:03Z</dcterms:modified>
</cp:coreProperties>
</file>