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14118-0B9A-4ADD-B3A4-582419B1EB21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D091F-60EA-4E9D-A752-43F0A7623B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162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D091F-60EA-4E9D-A752-43F0A7623B3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632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0A7727-716D-43D5-9748-2014F6C3233F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500042"/>
            <a:ext cx="864399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/>
              <a:t>  Мемлекеттік </a:t>
            </a:r>
            <a:r>
              <a:rPr lang="kk-KZ" sz="2000" b="1" dirty="0" smtClean="0"/>
              <a:t>көрсетілетін </a:t>
            </a:r>
            <a:r>
              <a:rPr lang="kk-KZ" sz="2000" b="1" dirty="0" smtClean="0"/>
              <a:t>қызметтің</a:t>
            </a:r>
          </a:p>
          <a:p>
            <a:pPr algn="ctr"/>
            <a:r>
              <a:rPr lang="kk-KZ" sz="2000" b="1" dirty="0" smtClean="0"/>
              <a:t> </a:t>
            </a:r>
            <a:r>
              <a:rPr lang="kk-KZ" sz="2400" b="1" dirty="0" smtClean="0">
                <a:solidFill>
                  <a:schemeClr val="bg2">
                    <a:lumMod val="50000"/>
                  </a:schemeClr>
                </a:solidFill>
              </a:rPr>
              <a:t>ИНФОГРАФИКАСЫ</a:t>
            </a:r>
            <a:endParaRPr lang="kk-KZ" sz="24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ru-RU" sz="2000" b="1" dirty="0" smtClean="0"/>
              <a:t>«</a:t>
            </a:r>
            <a:r>
              <a:rPr lang="ru-RU" sz="2000" b="1" dirty="0" err="1" smtClean="0"/>
              <a:t>Мектепке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дейінгі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тәрбие </a:t>
            </a:r>
            <a:r>
              <a:rPr lang="ru-RU" sz="2000" b="1" dirty="0" smtClean="0"/>
              <a:t>мен </a:t>
            </a:r>
            <a:r>
              <a:rPr lang="ru-RU" sz="2000" b="1" dirty="0" err="1" smtClean="0"/>
              <a:t>оқыту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бастауыш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негізгі</a:t>
            </a:r>
            <a:r>
              <a:rPr lang="ru-RU" sz="2000" b="1" dirty="0" smtClean="0"/>
              <a:t> орта, </a:t>
            </a:r>
            <a:r>
              <a:rPr lang="ru-RU" sz="2000" b="1" dirty="0" err="1" smtClean="0"/>
              <a:t>жалпы</a:t>
            </a:r>
            <a:r>
              <a:rPr lang="ru-RU" sz="2000" b="1" dirty="0" smtClean="0"/>
              <a:t> орта, </a:t>
            </a:r>
            <a:r>
              <a:rPr lang="ru-RU" sz="2000" b="1" dirty="0" err="1" smtClean="0"/>
              <a:t>техникалық және кәсіптік, </a:t>
            </a:r>
            <a:r>
              <a:rPr lang="ru-RU" sz="2000" b="1" dirty="0" smtClean="0"/>
              <a:t>орта </a:t>
            </a:r>
            <a:r>
              <a:rPr lang="ru-RU" sz="2000" b="1" dirty="0" err="1" smtClean="0"/>
              <a:t>білімнен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кейінгі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білім</a:t>
            </a:r>
            <a:r>
              <a:rPr lang="ru-RU" sz="2000" b="1" dirty="0" smtClean="0"/>
              <a:t> беру </a:t>
            </a:r>
            <a:r>
              <a:rPr lang="ru-RU" sz="2000" b="1" dirty="0" err="1" smtClean="0"/>
              <a:t>бағдарламаларын іске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асыратын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білім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беру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ұйымдарының </a:t>
            </a:r>
            <a:r>
              <a:rPr lang="ru-RU" sz="2000" b="1" dirty="0" smtClean="0"/>
              <a:t>педагог </a:t>
            </a:r>
            <a:r>
              <a:rPr lang="ru-RU" sz="2000" b="1" dirty="0" err="1" smtClean="0"/>
              <a:t>қызметкерлері </a:t>
            </a:r>
            <a:r>
              <a:rPr lang="ru-RU" sz="2000" b="1" dirty="0" smtClean="0"/>
              <a:t>мен </a:t>
            </a:r>
            <a:r>
              <a:rPr lang="ru-RU" sz="2000" b="1" dirty="0" err="1" smtClean="0"/>
              <a:t>оларға теңестірілген тұлғаларға біліктілік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санаттарын</a:t>
            </a:r>
            <a:r>
              <a:rPr lang="ru-RU" sz="2000" b="1" dirty="0" smtClean="0"/>
              <a:t> беру (</a:t>
            </a:r>
            <a:r>
              <a:rPr lang="ru-RU" sz="2000" b="1" dirty="0" err="1" smtClean="0"/>
              <a:t>растау</a:t>
            </a:r>
            <a:r>
              <a:rPr lang="ru-RU" sz="2000" b="1" dirty="0" smtClean="0"/>
              <a:t>) </a:t>
            </a:r>
            <a:r>
              <a:rPr lang="ru-RU" sz="2000" b="1" dirty="0" err="1" smtClean="0"/>
              <a:t>үшін оларды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аттестаттаудан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өткізуге құжаттарды қабылдау бойынша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мемлекеттік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көрсетілетін қызмет стандарттарын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бекіту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туралы</a:t>
            </a:r>
            <a:r>
              <a:rPr lang="ru-RU" sz="2000" b="1" dirty="0" smtClean="0"/>
              <a:t>»</a:t>
            </a:r>
          </a:p>
          <a:p>
            <a:pPr algn="just"/>
            <a:endParaRPr lang="ru-RU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714480" y="3500438"/>
            <a:ext cx="7429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b="1" dirty="0" smtClean="0">
                <a:solidFill>
                  <a:schemeClr val="accent6"/>
                </a:solidFill>
              </a:rPr>
              <a:t>Мемлекеттік </a:t>
            </a:r>
            <a:r>
              <a:rPr lang="kk-KZ" b="1" dirty="0" smtClean="0">
                <a:solidFill>
                  <a:schemeClr val="accent6"/>
                </a:solidFill>
              </a:rPr>
              <a:t>көрсетілетін қызмет- </a:t>
            </a:r>
            <a:r>
              <a:rPr lang="kk-KZ" b="1" dirty="0" smtClean="0"/>
              <a:t>көрсетілетін </a:t>
            </a:r>
            <a:r>
              <a:rPr lang="kk-KZ" b="1" dirty="0" smtClean="0"/>
              <a:t>қызметті алушылардың жеке тәртіппен өтініші бойынша жүзеге асырылатын және олардың құқықтарын, бостандықтары мен заңды мүдделерін іске асыруға бағытталған жекелеген мемлекеттік функцияларды іске асыру нысандарының бірі</a:t>
            </a:r>
            <a:endParaRPr lang="ru-RU" b="1" dirty="0"/>
          </a:p>
        </p:txBody>
      </p:sp>
      <p:pic>
        <p:nvPicPr>
          <p:cNvPr id="1034" name="Picture 10" descr="https://i.ytimg.com/vi/tnmY5ibGmr0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0653" y="5214950"/>
            <a:ext cx="5173443" cy="128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5141244"/>
            <a:ext cx="3394648" cy="1502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7325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w7.pngwing.com/pngs/983/644/png-transparent-computer-icons-businessperson-apartment-avatar-heroes-public-relations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875" y="3093939"/>
            <a:ext cx="2484488" cy="248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8355" y="188640"/>
            <a:ext cx="8892480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 smtClean="0"/>
              <a:t>«</a:t>
            </a:r>
            <a:r>
              <a:rPr lang="ru-RU" sz="1900" b="1" dirty="0" err="1" smtClean="0"/>
              <a:t>Мектепке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дейінгі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тәрбие </a:t>
            </a:r>
            <a:r>
              <a:rPr lang="ru-RU" sz="1900" b="1" dirty="0" smtClean="0"/>
              <a:t>мен </a:t>
            </a:r>
            <a:r>
              <a:rPr lang="ru-RU" sz="1900" b="1" dirty="0" err="1" smtClean="0"/>
              <a:t>оқыту</a:t>
            </a:r>
            <a:r>
              <a:rPr lang="ru-RU" sz="1900" b="1" dirty="0" smtClean="0"/>
              <a:t>, </a:t>
            </a:r>
            <a:r>
              <a:rPr lang="ru-RU" sz="1900" b="1" dirty="0" err="1" smtClean="0"/>
              <a:t>бастауыш</a:t>
            </a:r>
            <a:r>
              <a:rPr lang="ru-RU" sz="1900" b="1" dirty="0" smtClean="0"/>
              <a:t>, </a:t>
            </a:r>
            <a:r>
              <a:rPr lang="ru-RU" sz="1900" b="1" dirty="0" err="1" smtClean="0"/>
              <a:t>негізгі</a:t>
            </a:r>
            <a:r>
              <a:rPr lang="ru-RU" sz="1900" b="1" dirty="0" smtClean="0"/>
              <a:t> орта, </a:t>
            </a:r>
            <a:r>
              <a:rPr lang="ru-RU" sz="1900" b="1" dirty="0" err="1" smtClean="0"/>
              <a:t>жалпы</a:t>
            </a:r>
            <a:r>
              <a:rPr lang="ru-RU" sz="1900" b="1" dirty="0" smtClean="0"/>
              <a:t> орта, </a:t>
            </a:r>
            <a:r>
              <a:rPr lang="ru-RU" sz="1900" b="1" dirty="0" err="1" smtClean="0"/>
              <a:t>техникалық және кәсіптік, </a:t>
            </a:r>
            <a:r>
              <a:rPr lang="ru-RU" sz="1900" b="1" dirty="0" smtClean="0"/>
              <a:t>орта </a:t>
            </a:r>
            <a:r>
              <a:rPr lang="ru-RU" sz="1900" b="1" dirty="0" err="1" smtClean="0"/>
              <a:t>білімнен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кейінгі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білім</a:t>
            </a:r>
            <a:r>
              <a:rPr lang="ru-RU" sz="1900" b="1" dirty="0" smtClean="0"/>
              <a:t> беру </a:t>
            </a:r>
            <a:r>
              <a:rPr lang="ru-RU" sz="1900" b="1" dirty="0" err="1" smtClean="0"/>
              <a:t>бағдарламаларын іске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асыратын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білім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беру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ұйымдарының </a:t>
            </a:r>
            <a:r>
              <a:rPr lang="ru-RU" sz="1900" b="1" dirty="0" smtClean="0"/>
              <a:t>педагог </a:t>
            </a:r>
            <a:r>
              <a:rPr lang="ru-RU" sz="1900" b="1" dirty="0" err="1" smtClean="0"/>
              <a:t>қызметкерлері </a:t>
            </a:r>
            <a:r>
              <a:rPr lang="ru-RU" sz="1900" b="1" dirty="0" smtClean="0"/>
              <a:t>мен </a:t>
            </a:r>
            <a:r>
              <a:rPr lang="ru-RU" sz="1900" b="1" dirty="0" err="1" smtClean="0"/>
              <a:t>оларға теңестірілген тұлғаларға біліктілік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санаттарын</a:t>
            </a:r>
            <a:r>
              <a:rPr lang="ru-RU" sz="1900" b="1" dirty="0" smtClean="0"/>
              <a:t> беру (</a:t>
            </a:r>
            <a:r>
              <a:rPr lang="ru-RU" sz="1900" b="1" dirty="0" err="1" smtClean="0"/>
              <a:t>растау</a:t>
            </a:r>
            <a:r>
              <a:rPr lang="ru-RU" sz="1900" b="1" dirty="0" smtClean="0"/>
              <a:t>) </a:t>
            </a:r>
            <a:r>
              <a:rPr lang="ru-RU" sz="1900" b="1" dirty="0" err="1" smtClean="0"/>
              <a:t>үшін оларды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аттестаттаудан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өткізуге құжаттарды қабылдау бойынша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мемлекеттік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көрсетілетін қызмет стандарттарын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бекіту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туралы</a:t>
            </a:r>
            <a:r>
              <a:rPr lang="ru-RU" sz="1900" b="1" dirty="0" smtClean="0"/>
              <a:t>»</a:t>
            </a:r>
          </a:p>
          <a:p>
            <a:pPr algn="ctr"/>
            <a:endParaRPr lang="ru-RU" sz="2400" b="1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642910" y="2357429"/>
            <a:ext cx="3214710" cy="1000133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Аттестаттаудан өту үшін құжаттардыв тапсыруға болама?</a:t>
            </a:r>
            <a:endParaRPr lang="ru-RU" dirty="0"/>
          </a:p>
        </p:txBody>
      </p:sp>
      <p:pic>
        <p:nvPicPr>
          <p:cNvPr id="3078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503" y="3065591"/>
            <a:ext cx="2495178" cy="249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96963" y="5578428"/>
            <a:ext cx="2607094" cy="741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</a:t>
            </a:r>
            <a:r>
              <a:rPr lang="ru-RU" dirty="0" err="1" smtClean="0"/>
              <a:t>ызметті </a:t>
            </a:r>
            <a:r>
              <a:rPr lang="ru-RU" dirty="0" err="1" smtClean="0"/>
              <a:t>алушы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6440" y="5576080"/>
            <a:ext cx="2607094" cy="741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</a:t>
            </a:r>
            <a:r>
              <a:rPr lang="ru-RU" dirty="0" err="1" smtClean="0"/>
              <a:t>ызметті </a:t>
            </a:r>
            <a:r>
              <a:rPr lang="ru-RU" dirty="0" err="1" smtClean="0"/>
              <a:t>алушы</a:t>
            </a:r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5072066" y="2285992"/>
            <a:ext cx="3071834" cy="1074479"/>
          </a:xfrm>
          <a:prstGeom prst="wedgeEllipseCallout">
            <a:avLst>
              <a:gd name="adj1" fmla="val 21131"/>
              <a:gd name="adj2" fmla="val 6634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dirty="0" smtClean="0"/>
              <a:t>құжаттардың тізімімен танысыңыз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4048" y="3857628"/>
            <a:ext cx="2942397" cy="16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611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520" y="116632"/>
            <a:ext cx="864096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Мемлекеттік қызметті алу үшін қажетті құжаттар тізбесі</a:t>
            </a:r>
            <a:endParaRPr lang="ru-RU" sz="2400" b="1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59632" y="1201462"/>
            <a:ext cx="30963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Қызметті алушыға</a:t>
            </a:r>
            <a:r>
              <a:rPr lang="kk-KZ" dirty="0" smtClean="0"/>
              <a:t>: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6314" y="1214422"/>
            <a:ext cx="30963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Қызметті алушыға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78" y="2137007"/>
            <a:ext cx="4343933" cy="28462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 документ о статусе </a:t>
            </a:r>
            <a:r>
              <a:rPr lang="ru-RU" dirty="0" err="1" smtClean="0"/>
              <a:t>кандаса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3) Документ, удостоверяющий личность (для идентификации)</a:t>
            </a:r>
          </a:p>
        </p:txBody>
      </p:sp>
      <p:pic>
        <p:nvPicPr>
          <p:cNvPr id="11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43" y="1169616"/>
            <a:ext cx="959557" cy="95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s://i.ytimg.com/vi/tnmY5ibGmr0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9789" y="1363494"/>
            <a:ext cx="1224136" cy="50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4429124" y="2071678"/>
            <a:ext cx="4714876" cy="31432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 smtClean="0"/>
              <a:t>) </a:t>
            </a:r>
            <a:r>
              <a:rPr lang="ru-RU" dirty="0" err="1" smtClean="0"/>
              <a:t>біліктілік</a:t>
            </a:r>
            <a:r>
              <a:rPr lang="ru-RU" dirty="0" smtClean="0"/>
              <a:t> </a:t>
            </a:r>
            <a:r>
              <a:rPr lang="ru-RU" dirty="0" err="1" smtClean="0"/>
              <a:t>санатын</a:t>
            </a:r>
            <a:r>
              <a:rPr lang="ru-RU" dirty="0" smtClean="0"/>
              <a:t> беру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куәлік және бұйрық </a:t>
            </a:r>
            <a:r>
              <a:rPr lang="ru-RU" dirty="0" smtClean="0"/>
              <a:t>(</a:t>
            </a:r>
            <a:r>
              <a:rPr lang="ru-RU" dirty="0" err="1" smtClean="0"/>
              <a:t>бұрын біліктілік</a:t>
            </a:r>
            <a:r>
              <a:rPr lang="ru-RU" dirty="0" smtClean="0"/>
              <a:t> </a:t>
            </a:r>
            <a:r>
              <a:rPr lang="ru-RU" dirty="0" err="1" smtClean="0"/>
              <a:t>санаты</a:t>
            </a:r>
            <a:r>
              <a:rPr lang="ru-RU" dirty="0" smtClean="0"/>
              <a:t> бар </a:t>
            </a:r>
            <a:r>
              <a:rPr lang="ru-RU" dirty="0" err="1" smtClean="0"/>
              <a:t>тұлғалар үшін</a:t>
            </a:r>
            <a:r>
              <a:rPr lang="ru-RU" dirty="0" smtClean="0"/>
              <a:t>);</a:t>
            </a:r>
            <a:endParaRPr lang="ru-RU" dirty="0" smtClean="0"/>
          </a:p>
          <a:p>
            <a:r>
              <a:rPr lang="ru-RU" dirty="0" smtClean="0"/>
              <a:t>7) </a:t>
            </a:r>
            <a:r>
              <a:rPr lang="ru-RU" dirty="0" err="1" smtClean="0"/>
              <a:t>ұлттық біліктілік</a:t>
            </a:r>
            <a:r>
              <a:rPr lang="ru-RU" dirty="0" smtClean="0"/>
              <a:t> </a:t>
            </a:r>
            <a:r>
              <a:rPr lang="ru-RU" dirty="0" err="1" smtClean="0"/>
              <a:t>тестілеуді</a:t>
            </a:r>
            <a:r>
              <a:rPr lang="ru-RU" dirty="0" smtClean="0"/>
              <a:t> </a:t>
            </a:r>
            <a:r>
              <a:rPr lang="ru-RU" dirty="0" err="1" smtClean="0"/>
              <a:t>өткізуге жауапты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беру </a:t>
            </a:r>
            <a:r>
              <a:rPr lang="ru-RU" dirty="0" err="1" smtClean="0"/>
              <a:t>саласындағы уәкілетті </a:t>
            </a:r>
            <a:r>
              <a:rPr lang="ru-RU" dirty="0" smtClean="0"/>
              <a:t>орган </a:t>
            </a:r>
            <a:r>
              <a:rPr lang="ru-RU" dirty="0" err="1" smtClean="0"/>
              <a:t>айқындайтын ұйымы қызметкерінің қолымен бекітілген</a:t>
            </a:r>
            <a:r>
              <a:rPr lang="ru-RU" dirty="0" smtClean="0"/>
              <a:t> </a:t>
            </a:r>
            <a:r>
              <a:rPr lang="ru-RU" dirty="0" err="1" smtClean="0"/>
              <a:t>және мөрімен куәландырылған ұлттық біліктілік</a:t>
            </a:r>
            <a:r>
              <a:rPr lang="ru-RU" dirty="0" smtClean="0"/>
              <a:t> </a:t>
            </a:r>
            <a:r>
              <a:rPr lang="ru-RU" dirty="0" err="1" smtClean="0"/>
              <a:t>тестілеуден</a:t>
            </a:r>
            <a:r>
              <a:rPr lang="ru-RU" dirty="0" smtClean="0"/>
              <a:t> </a:t>
            </a:r>
            <a:r>
              <a:rPr lang="ru-RU" dirty="0" err="1" smtClean="0"/>
              <a:t>өткені туралы</a:t>
            </a:r>
            <a:r>
              <a:rPr lang="ru-RU" dirty="0" smtClean="0"/>
              <a:t> </a:t>
            </a:r>
            <a:r>
              <a:rPr lang="ru-RU" dirty="0" err="1" smtClean="0"/>
              <a:t>анықтама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5429264"/>
            <a:ext cx="8643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3)-11)</a:t>
            </a:r>
            <a:r>
              <a:rPr lang="ru-RU" b="1" i="1" dirty="0" err="1" smtClean="0"/>
              <a:t>-тармақтарда санамаланған құжаттар түпнұсқалары </a:t>
            </a:r>
            <a:r>
              <a:rPr lang="ru-RU" b="1" i="1" dirty="0" smtClean="0"/>
              <a:t>мен </a:t>
            </a:r>
            <a:r>
              <a:rPr lang="ru-RU" b="1" i="1" dirty="0" err="1" smtClean="0"/>
              <a:t>көшірмелері ұсынылады</a:t>
            </a:r>
            <a:r>
              <a:rPr lang="ru-RU" b="1" i="1" dirty="0" smtClean="0"/>
              <a:t>, </a:t>
            </a:r>
            <a:r>
              <a:rPr lang="ru-RU" b="1" i="1" dirty="0" err="1" smtClean="0"/>
              <a:t>салыстырып</a:t>
            </a:r>
            <a:r>
              <a:rPr lang="ru-RU" b="1" i="1" dirty="0" smtClean="0"/>
              <a:t> </a:t>
            </a:r>
            <a:r>
              <a:rPr lang="ru-RU" b="1" i="1" dirty="0" err="1" smtClean="0"/>
              <a:t>тексерілгеннен</a:t>
            </a:r>
            <a:r>
              <a:rPr lang="ru-RU" b="1" i="1" dirty="0" smtClean="0"/>
              <a:t> </a:t>
            </a:r>
            <a:r>
              <a:rPr lang="ru-RU" b="1" i="1" dirty="0" err="1" smtClean="0"/>
              <a:t>кейін</a:t>
            </a:r>
            <a:r>
              <a:rPr lang="ru-RU" b="1" i="1" dirty="0" smtClean="0"/>
              <a:t> </a:t>
            </a:r>
            <a:r>
              <a:rPr lang="ru-RU" b="1" i="1" dirty="0" err="1" smtClean="0"/>
              <a:t>түпнұсқалары өтініш берушіге</a:t>
            </a:r>
            <a:r>
              <a:rPr lang="ru-RU" b="1" i="1" dirty="0" smtClean="0"/>
              <a:t> </a:t>
            </a:r>
            <a:r>
              <a:rPr lang="ru-RU" b="1" i="1" dirty="0" err="1" smtClean="0"/>
              <a:t>қайтарылады</a:t>
            </a:r>
            <a:r>
              <a:rPr lang="ru-RU" b="1" i="1" dirty="0" smtClean="0"/>
              <a:t>.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2143116"/>
            <a:ext cx="4357686" cy="28575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1) </a:t>
            </a:r>
            <a:r>
              <a:rPr lang="ru-RU" dirty="0" err="1" smtClean="0"/>
              <a:t>өтініш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басын</a:t>
            </a:r>
            <a:r>
              <a:rPr lang="ru-RU" dirty="0" smtClean="0"/>
              <a:t> </a:t>
            </a:r>
            <a:r>
              <a:rPr lang="ru-RU" dirty="0" err="1" smtClean="0"/>
              <a:t>куәландыратын құжат </a:t>
            </a:r>
            <a:r>
              <a:rPr lang="ru-RU" dirty="0" smtClean="0"/>
              <a:t>(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басын</a:t>
            </a:r>
            <a:r>
              <a:rPr lang="ru-RU" dirty="0" smtClean="0"/>
              <a:t> </a:t>
            </a:r>
            <a:r>
              <a:rPr lang="ru-RU" dirty="0" err="1" smtClean="0"/>
              <a:t>сәйкестендіру үшін талап</a:t>
            </a:r>
            <a:r>
              <a:rPr lang="ru-RU" dirty="0" smtClean="0"/>
              <a:t> </a:t>
            </a:r>
            <a:r>
              <a:rPr lang="ru-RU" dirty="0" err="1" smtClean="0"/>
              <a:t>етіледі</a:t>
            </a:r>
            <a:r>
              <a:rPr lang="ru-RU" dirty="0" smtClean="0"/>
              <a:t>) (</a:t>
            </a:r>
            <a:r>
              <a:rPr lang="ru-RU" dirty="0" err="1" smtClean="0"/>
              <a:t>иесіне</a:t>
            </a:r>
            <a:r>
              <a:rPr lang="ru-RU" dirty="0" smtClean="0"/>
              <a:t> </a:t>
            </a:r>
            <a:r>
              <a:rPr lang="ru-RU" dirty="0" err="1" smtClean="0"/>
              <a:t>қайтарылады</a:t>
            </a:r>
            <a:r>
              <a:rPr lang="ru-RU" dirty="0" smtClean="0"/>
              <a:t>);</a:t>
            </a:r>
            <a:endParaRPr lang="ru-RU" dirty="0" smtClean="0"/>
          </a:p>
          <a:p>
            <a:r>
              <a:rPr lang="ru-RU" dirty="0" smtClean="0"/>
              <a:t>3) </a:t>
            </a:r>
            <a:r>
              <a:rPr lang="ru-RU" dirty="0" err="1" smtClean="0"/>
              <a:t>білімі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диплом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 smtClean="0"/>
              <a:t>4) </a:t>
            </a:r>
            <a:r>
              <a:rPr lang="ru-RU" dirty="0" err="1" smtClean="0"/>
              <a:t>қайта даярлау</a:t>
            </a:r>
            <a:r>
              <a:rPr lang="ru-RU" dirty="0" smtClean="0"/>
              <a:t> </a:t>
            </a:r>
            <a:r>
              <a:rPr lang="ru-RU" dirty="0" err="1" smtClean="0"/>
              <a:t>курстарынан</a:t>
            </a:r>
            <a:r>
              <a:rPr lang="ru-RU" dirty="0" smtClean="0"/>
              <a:t> </a:t>
            </a:r>
            <a:r>
              <a:rPr lang="ru-RU" dirty="0" err="1" smtClean="0"/>
              <a:t>өткені туралы</a:t>
            </a:r>
            <a:r>
              <a:rPr lang="ru-RU" dirty="0" smtClean="0"/>
              <a:t> </a:t>
            </a:r>
            <a:r>
              <a:rPr lang="ru-RU" dirty="0" err="1" smtClean="0"/>
              <a:t>құжат </a:t>
            </a:r>
            <a:r>
              <a:rPr lang="ru-RU" dirty="0" smtClean="0"/>
              <a:t>(бар </a:t>
            </a:r>
            <a:r>
              <a:rPr lang="ru-RU" dirty="0" err="1" smtClean="0"/>
              <a:t>болса</a:t>
            </a:r>
            <a:r>
              <a:rPr lang="ru-RU" dirty="0" smtClean="0"/>
              <a:t>);</a:t>
            </a:r>
            <a:endParaRPr lang="ru-RU" dirty="0" smtClean="0"/>
          </a:p>
          <a:p>
            <a:r>
              <a:rPr lang="ru-RU" dirty="0" smtClean="0"/>
              <a:t>5) </a:t>
            </a:r>
            <a:r>
              <a:rPr lang="ru-RU" dirty="0" err="1" smtClean="0"/>
              <a:t>қызметкердің еңбек қызметін растайтын</a:t>
            </a:r>
            <a:r>
              <a:rPr lang="ru-RU" dirty="0" smtClean="0"/>
              <a:t> </a:t>
            </a:r>
            <a:r>
              <a:rPr lang="ru-RU" dirty="0" err="1" smtClean="0"/>
              <a:t>құжат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726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4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520" y="116632"/>
            <a:ext cx="864096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Мемлекеттік қызметті алу үшін қажетті құжаттар тізбесі</a:t>
            </a:r>
            <a:endParaRPr lang="ru-RU" sz="2400" b="1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85852" y="1214422"/>
            <a:ext cx="30963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Қызметті алушыға</a:t>
            </a:r>
            <a:r>
              <a:rPr lang="kk-KZ" dirty="0" smtClean="0"/>
              <a:t>: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6016" y="1199389"/>
            <a:ext cx="30963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Қызметті алушыға</a:t>
            </a:r>
            <a:r>
              <a:rPr lang="kk-KZ" dirty="0" smtClean="0"/>
              <a:t>: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2143116"/>
            <a:ext cx="4357686" cy="30003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8) </a:t>
            </a:r>
            <a:r>
              <a:rPr lang="ru-RU" dirty="0" err="1" smtClean="0"/>
              <a:t>ұлттық біліктілік</a:t>
            </a:r>
            <a:r>
              <a:rPr lang="ru-RU" dirty="0" smtClean="0"/>
              <a:t> </a:t>
            </a:r>
            <a:r>
              <a:rPr lang="ru-RU" dirty="0" err="1" smtClean="0"/>
              <a:t>тестілеуді</a:t>
            </a:r>
            <a:r>
              <a:rPr lang="ru-RU" dirty="0" smtClean="0"/>
              <a:t> </a:t>
            </a:r>
            <a:r>
              <a:rPr lang="ru-RU" dirty="0" err="1" smtClean="0"/>
              <a:t>өткізуге жауапты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беру </a:t>
            </a:r>
            <a:r>
              <a:rPr lang="ru-RU" dirty="0" err="1" smtClean="0"/>
              <a:t>саласындағы уәкілетті </a:t>
            </a:r>
            <a:r>
              <a:rPr lang="ru-RU" dirty="0" smtClean="0"/>
              <a:t>орган </a:t>
            </a:r>
            <a:r>
              <a:rPr lang="ru-RU" dirty="0" err="1" smtClean="0"/>
              <a:t>айқындайтын ұйымы қызметкерінің қолымен бекітілген</a:t>
            </a:r>
            <a:r>
              <a:rPr lang="ru-RU" dirty="0" smtClean="0"/>
              <a:t> </a:t>
            </a:r>
            <a:r>
              <a:rPr lang="ru-RU" dirty="0" err="1" smtClean="0"/>
              <a:t>және мөрімен куәландырылған ұлттық біліктілік</a:t>
            </a:r>
            <a:r>
              <a:rPr lang="ru-RU" dirty="0" smtClean="0"/>
              <a:t> </a:t>
            </a:r>
            <a:r>
              <a:rPr lang="ru-RU" dirty="0" err="1" smtClean="0"/>
              <a:t>тестілеуден</a:t>
            </a:r>
            <a:r>
              <a:rPr lang="ru-RU" dirty="0" smtClean="0"/>
              <a:t> </a:t>
            </a:r>
            <a:r>
              <a:rPr lang="ru-RU" dirty="0" err="1" smtClean="0"/>
              <a:t>өткені туралы</a:t>
            </a:r>
            <a:r>
              <a:rPr lang="ru-RU" dirty="0" smtClean="0"/>
              <a:t> </a:t>
            </a:r>
            <a:r>
              <a:rPr lang="ru-RU" dirty="0" err="1" smtClean="0"/>
              <a:t>анықтама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  <p:pic>
        <p:nvPicPr>
          <p:cNvPr id="11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43" y="1169616"/>
            <a:ext cx="959557" cy="95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s://i.ytimg.com/vi/tnmY5ibGmr0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9789" y="1363494"/>
            <a:ext cx="1224136" cy="50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4357686" y="2071678"/>
            <a:ext cx="4524047" cy="31151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dirty="0" smtClean="0"/>
          </a:p>
          <a:p>
            <a:endParaRPr lang="ru-RU" sz="1600" dirty="0" smtClean="0"/>
          </a:p>
          <a:p>
            <a:pPr algn="just"/>
            <a:r>
              <a:rPr lang="ru-RU" sz="1700" dirty="0" smtClean="0"/>
              <a:t>9)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алушылардың</a:t>
            </a:r>
            <a:r>
              <a:rPr lang="ru-RU" dirty="0" smtClean="0"/>
              <a:t>/</a:t>
            </a:r>
            <a:r>
              <a:rPr lang="ru-RU" dirty="0" err="1" smtClean="0"/>
              <a:t>тәрбиеленушілердің </a:t>
            </a:r>
            <a:r>
              <a:rPr lang="ru-RU" dirty="0" smtClean="0"/>
              <a:t>(</a:t>
            </a:r>
            <a:r>
              <a:rPr lang="ru-RU" dirty="0" err="1" smtClean="0"/>
              <a:t>әдістемелік кабинеттердің </a:t>
            </a:r>
            <a:r>
              <a:rPr lang="ru-RU" dirty="0" smtClean="0"/>
              <a:t>(</a:t>
            </a:r>
            <a:r>
              <a:rPr lang="ru-RU" dirty="0" err="1" smtClean="0"/>
              <a:t>орталықтардың</a:t>
            </a:r>
            <a:r>
              <a:rPr lang="ru-RU" dirty="0" smtClean="0"/>
              <a:t>) </a:t>
            </a:r>
            <a:r>
              <a:rPr lang="ru-RU" dirty="0" err="1" smtClean="0"/>
              <a:t>әдіскерлерін</a:t>
            </a:r>
            <a:r>
              <a:rPr lang="ru-RU" dirty="0" smtClean="0"/>
              <a:t>, ПМПК </a:t>
            </a:r>
            <a:r>
              <a:rPr lang="ru-RU" dirty="0" err="1" smtClean="0"/>
              <a:t>педагогтерін</a:t>
            </a:r>
            <a:r>
              <a:rPr lang="ru-RU" dirty="0" smtClean="0"/>
              <a:t> </a:t>
            </a:r>
            <a:r>
              <a:rPr lang="ru-RU" dirty="0" err="1" smtClean="0"/>
              <a:t>қоспағанда</a:t>
            </a:r>
            <a:r>
              <a:rPr lang="ru-RU" dirty="0" smtClean="0"/>
              <a:t>) </a:t>
            </a:r>
            <a:r>
              <a:rPr lang="ru-RU" dirty="0" err="1" smtClean="0"/>
              <a:t>жетістіктерін</a:t>
            </a:r>
            <a:r>
              <a:rPr lang="ru-RU" dirty="0" smtClean="0"/>
              <a:t> </a:t>
            </a:r>
            <a:r>
              <a:rPr lang="ru-RU" dirty="0" err="1" smtClean="0"/>
              <a:t>растайтын</a:t>
            </a:r>
            <a:r>
              <a:rPr lang="ru-RU" dirty="0" smtClean="0"/>
              <a:t> </a:t>
            </a:r>
            <a:r>
              <a:rPr lang="ru-RU" dirty="0" err="1" smtClean="0"/>
              <a:t>құжаттар</a:t>
            </a:r>
            <a:r>
              <a:rPr lang="ru-RU" dirty="0" smtClean="0"/>
              <a:t>);</a:t>
            </a:r>
            <a:endParaRPr lang="ru-RU" sz="1700" dirty="0" smtClean="0"/>
          </a:p>
          <a:p>
            <a:pPr algn="just"/>
            <a:r>
              <a:rPr lang="ru-RU" dirty="0" smtClean="0"/>
              <a:t>10</a:t>
            </a:r>
            <a:r>
              <a:rPr lang="ru-RU" dirty="0" smtClean="0"/>
              <a:t>)</a:t>
            </a:r>
            <a:r>
              <a:rPr lang="ru-RU" dirty="0" smtClean="0"/>
              <a:t> </a:t>
            </a:r>
            <a:r>
              <a:rPr lang="ru-RU" dirty="0" err="1" smtClean="0"/>
              <a:t>кәсіби жетістіктерді</a:t>
            </a:r>
            <a:r>
              <a:rPr lang="ru-RU" dirty="0" smtClean="0"/>
              <a:t> </a:t>
            </a:r>
            <a:r>
              <a:rPr lang="ru-RU" dirty="0" err="1" smtClean="0"/>
              <a:t>және тәжірибені қорытуды растайтын</a:t>
            </a:r>
            <a:r>
              <a:rPr lang="ru-RU" dirty="0" smtClean="0"/>
              <a:t> </a:t>
            </a:r>
            <a:r>
              <a:rPr lang="ru-RU" dirty="0" err="1" smtClean="0"/>
              <a:t>құжаттар</a:t>
            </a:r>
            <a:r>
              <a:rPr lang="ru-RU" dirty="0" smtClean="0"/>
              <a:t>;</a:t>
            </a:r>
            <a:endParaRPr lang="ru-RU" dirty="0" smtClean="0"/>
          </a:p>
          <a:p>
            <a:pPr algn="just"/>
            <a:r>
              <a:rPr lang="ru-RU" dirty="0" smtClean="0"/>
              <a:t>11) </a:t>
            </a:r>
            <a:r>
              <a:rPr lang="ru-RU" dirty="0" err="1" smtClean="0"/>
              <a:t>кәсіби жетістіктерді</a:t>
            </a:r>
            <a:r>
              <a:rPr lang="ru-RU" dirty="0" smtClean="0"/>
              <a:t> </a:t>
            </a:r>
            <a:r>
              <a:rPr lang="ru-RU" dirty="0" err="1" smtClean="0"/>
              <a:t>және тәжірибені қорытуды растайтын</a:t>
            </a:r>
            <a:r>
              <a:rPr lang="ru-RU" dirty="0" smtClean="0"/>
              <a:t> </a:t>
            </a:r>
            <a:r>
              <a:rPr lang="ru-RU" dirty="0" err="1" smtClean="0"/>
              <a:t>құжаттар</a:t>
            </a:r>
            <a:r>
              <a:rPr lang="ru-RU" dirty="0" smtClean="0"/>
              <a:t>;</a:t>
            </a:r>
          </a:p>
          <a:p>
            <a:pPr algn="just"/>
            <a:endParaRPr lang="ru-RU" sz="170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5286388"/>
            <a:ext cx="87154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ctr"/>
            <a:r>
              <a:rPr lang="ru-RU" sz="1600" b="1" i="1" dirty="0" err="1" smtClean="0"/>
              <a:t>Қосымша келесі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құжаттар ұсынылады</a:t>
            </a:r>
            <a:r>
              <a:rPr lang="ru-RU" sz="1600" b="1" i="1" dirty="0" err="1" smtClean="0"/>
              <a:t>:</a:t>
            </a:r>
            <a:endParaRPr lang="ru-RU" sz="1600" b="1" i="1" dirty="0" smtClean="0"/>
          </a:p>
          <a:p>
            <a:pPr algn="just"/>
            <a:r>
              <a:rPr lang="ru-RU" sz="1600" b="1" dirty="0" err="1" smtClean="0"/>
              <a:t>Жалпы</a:t>
            </a:r>
            <a:r>
              <a:rPr lang="ru-RU" sz="1600" b="1" dirty="0" smtClean="0"/>
              <a:t> орта, </a:t>
            </a:r>
            <a:r>
              <a:rPr lang="ru-RU" sz="1600" b="1" dirty="0" err="1" smtClean="0"/>
              <a:t>техникалық және кәсіптік, </a:t>
            </a:r>
            <a:r>
              <a:rPr lang="ru-RU" sz="1600" b="1" dirty="0" smtClean="0"/>
              <a:t>орта </a:t>
            </a:r>
            <a:r>
              <a:rPr lang="ru-RU" sz="1600" b="1" dirty="0" err="1" smtClean="0"/>
              <a:t>білімнен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кейінгі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білім</a:t>
            </a:r>
            <a:r>
              <a:rPr lang="ru-RU" sz="1600" b="1" dirty="0" smtClean="0"/>
              <a:t> беру </a:t>
            </a:r>
            <a:r>
              <a:rPr lang="ru-RU" sz="1600" b="1" dirty="0" err="1" smtClean="0"/>
              <a:t>ұйымдарының педагогтары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үшін </a:t>
            </a:r>
            <a:r>
              <a:rPr lang="ru-RU" sz="1600" b="1" dirty="0" smtClean="0"/>
              <a:t>- </a:t>
            </a:r>
            <a:r>
              <a:rPr lang="ru-RU" sz="1600" b="1" dirty="0" err="1" smtClean="0"/>
              <a:t>білім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беру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ұйымы басшысының мөрімен және қолымен расталған оқу жетістіктерін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сырттай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бағалау және </a:t>
            </a:r>
            <a:r>
              <a:rPr lang="ru-RU" sz="1600" b="1" dirty="0" smtClean="0"/>
              <a:t>(</a:t>
            </a:r>
            <a:r>
              <a:rPr lang="ru-RU" sz="1600" b="1" dirty="0" err="1" smtClean="0"/>
              <a:t>немесе</a:t>
            </a:r>
            <a:r>
              <a:rPr lang="ru-RU" sz="1600" b="1" dirty="0" smtClean="0"/>
              <a:t>) </a:t>
            </a:r>
            <a:r>
              <a:rPr lang="ru-RU" sz="1600" b="1" dirty="0" err="1" smtClean="0"/>
              <a:t>ағымдағы және </a:t>
            </a:r>
            <a:r>
              <a:rPr lang="ru-RU" sz="1600" b="1" dirty="0" smtClean="0"/>
              <a:t>(</a:t>
            </a:r>
            <a:r>
              <a:rPr lang="ru-RU" sz="1600" b="1" dirty="0" err="1" smtClean="0"/>
              <a:t>немесе</a:t>
            </a:r>
            <a:r>
              <a:rPr lang="ru-RU" sz="1600" b="1" dirty="0" smtClean="0"/>
              <a:t>) </a:t>
            </a:r>
            <a:r>
              <a:rPr lang="ru-RU" sz="1600" b="1" dirty="0" err="1" smtClean="0"/>
              <a:t>қорытынды аттестаттау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нәтижелерін қамтитын біліктілік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санаттарын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беру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арасындағы кезеңдегі білім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сапасының көрсеткіштері</a:t>
            </a:r>
            <a:r>
              <a:rPr lang="ru-RU" sz="1600" b="1" dirty="0" smtClean="0"/>
              <a:t>;</a:t>
            </a:r>
          </a:p>
          <a:p>
            <a:pPr marL="45720" algn="ctr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97726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4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071934" y="3357562"/>
            <a:ext cx="4857784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Мемлекеттік</a:t>
            </a:r>
            <a:r>
              <a:rPr lang="ru-RU" dirty="0" smtClean="0"/>
              <a:t> </a:t>
            </a:r>
            <a:r>
              <a:rPr lang="ru-RU" dirty="0" err="1" smtClean="0"/>
              <a:t>қызметті көрсету кезінде</a:t>
            </a:r>
            <a:r>
              <a:rPr lang="ru-RU" dirty="0" smtClean="0"/>
              <a:t> </a:t>
            </a:r>
            <a:r>
              <a:rPr lang="ru-RU" dirty="0" err="1" smtClean="0"/>
              <a:t>көрсетілетін қызметті алушыдан</a:t>
            </a:r>
            <a:r>
              <a:rPr lang="ru-RU" dirty="0" smtClean="0"/>
              <a:t> </a:t>
            </a:r>
            <a:r>
              <a:rPr lang="ru-RU" dirty="0" err="1" smtClean="0"/>
              <a:t>алынатын</a:t>
            </a:r>
            <a:r>
              <a:rPr lang="ru-RU" dirty="0" smtClean="0"/>
              <a:t> </a:t>
            </a:r>
            <a:r>
              <a:rPr lang="ru-RU" dirty="0" err="1" smtClean="0"/>
              <a:t>төлем мөлшері және Қазақстан Республикасының заңнамасында көзделген жағдайларда </a:t>
            </a:r>
            <a:r>
              <a:rPr lang="ru-RU" dirty="0" smtClean="0"/>
              <a:t>оны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тәсілдері </a:t>
            </a:r>
            <a:r>
              <a:rPr lang="ru-RU" dirty="0" smtClean="0"/>
              <a:t>- </a:t>
            </a:r>
            <a:endParaRPr lang="ru-RU" dirty="0" smtClean="0"/>
          </a:p>
          <a:p>
            <a:pPr algn="ctr"/>
            <a:endParaRPr lang="kk-KZ" b="1" dirty="0" smtClean="0"/>
          </a:p>
          <a:p>
            <a:pPr algn="ctr"/>
            <a:r>
              <a:rPr lang="kk-KZ" b="1" dirty="0" smtClean="0"/>
              <a:t>ТЕГІН </a:t>
            </a:r>
            <a:endParaRPr lang="ru-RU" b="1" dirty="0" smtClean="0"/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488" y="2071678"/>
            <a:ext cx="4572032" cy="1143008"/>
          </a:xfrm>
          <a:prstGeom prst="roundRect">
            <a:avLst>
              <a:gd name="adj" fmla="val 4784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Мемлекеттік</a:t>
            </a:r>
            <a:r>
              <a:rPr lang="ru-RU" b="1" dirty="0" smtClean="0"/>
              <a:t> </a:t>
            </a:r>
            <a:r>
              <a:rPr lang="ru-RU" b="1" dirty="0" err="1" smtClean="0"/>
              <a:t>қызмет көрсету мерзімі</a:t>
            </a:r>
            <a:r>
              <a:rPr lang="ru-RU" b="1" dirty="0" smtClean="0"/>
              <a:t> </a:t>
            </a:r>
            <a:r>
              <a:rPr lang="ru-RU" b="1" dirty="0" smtClean="0"/>
              <a:t>–</a:t>
            </a:r>
          </a:p>
          <a:p>
            <a:pPr algn="ctr"/>
            <a:endParaRPr lang="kk-KZ" sz="2000" b="1" dirty="0" smtClean="0"/>
          </a:p>
          <a:p>
            <a:pPr algn="ctr"/>
            <a:r>
              <a:rPr lang="kk-KZ" sz="2000" b="1" dirty="0" smtClean="0">
                <a:solidFill>
                  <a:schemeClr val="tx1"/>
                </a:solidFill>
              </a:rPr>
              <a:t>3 ЖҰМЫС КҮНІ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3286124"/>
            <a:ext cx="3571900" cy="32861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/>
              <a:t>ҚЫЗМЕТ КӨРСЕТУ </a:t>
            </a:r>
            <a:r>
              <a:rPr lang="ru-RU" b="1" cap="all" dirty="0" smtClean="0"/>
              <a:t>НӘТИЖЕСІ</a:t>
            </a:r>
          </a:p>
          <a:p>
            <a:pPr algn="ctr"/>
            <a:r>
              <a:rPr lang="ru-RU" sz="1600" dirty="0" smtClean="0"/>
              <a:t> </a:t>
            </a:r>
            <a:r>
              <a:rPr lang="ru-RU" sz="1600" dirty="0" err="1" smtClean="0"/>
              <a:t>Республикалық ведомстволық бағынысты білім</a:t>
            </a:r>
            <a:r>
              <a:rPr lang="ru-RU" sz="1600" dirty="0" smtClean="0"/>
              <a:t> беру </a:t>
            </a:r>
            <a:r>
              <a:rPr lang="ru-RU" sz="1600" dirty="0" err="1" smtClean="0"/>
              <a:t>ұйымдарының педагогтеріне</a:t>
            </a:r>
            <a:r>
              <a:rPr lang="ru-RU" sz="1600" dirty="0" smtClean="0"/>
              <a:t> </a:t>
            </a:r>
            <a:r>
              <a:rPr lang="ru-RU" sz="1600" dirty="0" err="1" smtClean="0"/>
              <a:t>біліктілік</a:t>
            </a:r>
            <a:r>
              <a:rPr lang="ru-RU" sz="1600" dirty="0" smtClean="0"/>
              <a:t> </a:t>
            </a:r>
            <a:r>
              <a:rPr lang="ru-RU" sz="1600" dirty="0" err="1" smtClean="0"/>
              <a:t>санаттарын</a:t>
            </a:r>
            <a:r>
              <a:rPr lang="ru-RU" sz="1600" dirty="0" smtClean="0"/>
              <a:t> </a:t>
            </a:r>
            <a:r>
              <a:rPr lang="ru-RU" sz="1600" dirty="0" err="1" smtClean="0"/>
              <a:t>беруден</a:t>
            </a:r>
            <a:r>
              <a:rPr lang="ru-RU" sz="1600" dirty="0" smtClean="0"/>
              <a:t> (</a:t>
            </a:r>
            <a:r>
              <a:rPr lang="ru-RU" sz="1600" dirty="0" err="1" smtClean="0"/>
              <a:t>растаудан</a:t>
            </a:r>
            <a:r>
              <a:rPr lang="ru-RU" sz="1600" dirty="0" smtClean="0"/>
              <a:t>) </a:t>
            </a:r>
            <a:r>
              <a:rPr lang="ru-RU" sz="1600" dirty="0" err="1" smtClean="0"/>
              <a:t>өту үшін өтінішті қабылдау туралы</a:t>
            </a:r>
            <a:r>
              <a:rPr lang="ru-RU" sz="1600" dirty="0" smtClean="0"/>
              <a:t> </a:t>
            </a:r>
            <a:r>
              <a:rPr lang="ru-RU" sz="1600" dirty="0" err="1" smtClean="0"/>
              <a:t>қолхат беру</a:t>
            </a:r>
            <a:r>
              <a:rPr lang="ru-RU" sz="1600" dirty="0" smtClean="0"/>
              <a:t> не </a:t>
            </a:r>
            <a:r>
              <a:rPr lang="ru-RU" sz="1600" dirty="0" err="1" smtClean="0"/>
              <a:t>мемлекеттік</a:t>
            </a:r>
            <a:r>
              <a:rPr lang="ru-RU" sz="1600" dirty="0" smtClean="0"/>
              <a:t> </a:t>
            </a:r>
            <a:r>
              <a:rPr lang="ru-RU" sz="1600" dirty="0" err="1" smtClean="0"/>
              <a:t>қызмет көрсетуден дәлелді </a:t>
            </a:r>
            <a:r>
              <a:rPr lang="ru-RU" sz="1600" dirty="0" smtClean="0"/>
              <a:t>бас </a:t>
            </a:r>
            <a:r>
              <a:rPr lang="ru-RU" sz="1600" dirty="0" err="1" smtClean="0"/>
              <a:t>тарту</a:t>
            </a:r>
            <a:r>
              <a:rPr lang="ru-RU" sz="1600" dirty="0" smtClean="0"/>
              <a:t>.</a:t>
            </a:r>
            <a:endParaRPr lang="ru-RU" sz="1600" b="1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16632"/>
            <a:ext cx="8964488" cy="181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«</a:t>
            </a:r>
            <a:r>
              <a:rPr lang="ru-RU" b="1" dirty="0" err="1" smtClean="0"/>
              <a:t>Мектепке</a:t>
            </a:r>
            <a:r>
              <a:rPr lang="ru-RU" b="1" dirty="0" smtClean="0"/>
              <a:t> </a:t>
            </a:r>
            <a:r>
              <a:rPr lang="ru-RU" b="1" dirty="0" err="1" smtClean="0"/>
              <a:t>дейінгі</a:t>
            </a:r>
            <a:r>
              <a:rPr lang="ru-RU" b="1" dirty="0" smtClean="0"/>
              <a:t> </a:t>
            </a:r>
            <a:r>
              <a:rPr lang="ru-RU" b="1" dirty="0" err="1" smtClean="0"/>
              <a:t>тәрбие </a:t>
            </a:r>
            <a:r>
              <a:rPr lang="ru-RU" b="1" dirty="0" smtClean="0"/>
              <a:t>мен </a:t>
            </a:r>
            <a:r>
              <a:rPr lang="ru-RU" b="1" dirty="0" err="1" smtClean="0"/>
              <a:t>оқыту</a:t>
            </a:r>
            <a:r>
              <a:rPr lang="ru-RU" b="1" dirty="0" smtClean="0"/>
              <a:t>, </a:t>
            </a:r>
            <a:r>
              <a:rPr lang="ru-RU" b="1" dirty="0" err="1" smtClean="0"/>
              <a:t>бастауыш</a:t>
            </a:r>
            <a:r>
              <a:rPr lang="ru-RU" b="1" dirty="0" smtClean="0"/>
              <a:t>, </a:t>
            </a:r>
            <a:r>
              <a:rPr lang="ru-RU" b="1" dirty="0" err="1" smtClean="0"/>
              <a:t>негізгі</a:t>
            </a:r>
            <a:r>
              <a:rPr lang="ru-RU" b="1" dirty="0" smtClean="0"/>
              <a:t> орта, </a:t>
            </a:r>
            <a:r>
              <a:rPr lang="ru-RU" b="1" dirty="0" err="1" smtClean="0"/>
              <a:t>жалпы</a:t>
            </a:r>
            <a:r>
              <a:rPr lang="ru-RU" b="1" dirty="0" smtClean="0"/>
              <a:t> орта, </a:t>
            </a:r>
            <a:r>
              <a:rPr lang="ru-RU" b="1" dirty="0" err="1" smtClean="0"/>
              <a:t>техникалық және кәсіптік, </a:t>
            </a:r>
            <a:r>
              <a:rPr lang="ru-RU" b="1" dirty="0" smtClean="0"/>
              <a:t>орта </a:t>
            </a:r>
            <a:r>
              <a:rPr lang="ru-RU" b="1" dirty="0" err="1" smtClean="0"/>
              <a:t>білімнен</a:t>
            </a:r>
            <a:r>
              <a:rPr lang="ru-RU" b="1" dirty="0" smtClean="0"/>
              <a:t> </a:t>
            </a:r>
            <a:r>
              <a:rPr lang="ru-RU" b="1" dirty="0" err="1" smtClean="0"/>
              <a:t>кейінгі</a:t>
            </a:r>
            <a:r>
              <a:rPr lang="ru-RU" b="1" dirty="0" smtClean="0"/>
              <a:t> </a:t>
            </a:r>
            <a:r>
              <a:rPr lang="ru-RU" b="1" dirty="0" err="1" smtClean="0"/>
              <a:t>білім</a:t>
            </a:r>
            <a:r>
              <a:rPr lang="ru-RU" b="1" dirty="0" smtClean="0"/>
              <a:t> беру </a:t>
            </a:r>
            <a:r>
              <a:rPr lang="ru-RU" b="1" dirty="0" err="1" smtClean="0"/>
              <a:t>бағдарламаларын іске</a:t>
            </a:r>
            <a:r>
              <a:rPr lang="ru-RU" b="1" dirty="0" smtClean="0"/>
              <a:t> </a:t>
            </a:r>
            <a:r>
              <a:rPr lang="ru-RU" b="1" dirty="0" err="1" smtClean="0"/>
              <a:t>асыратын</a:t>
            </a:r>
            <a:r>
              <a:rPr lang="ru-RU" b="1" dirty="0" smtClean="0"/>
              <a:t> </a:t>
            </a:r>
            <a:r>
              <a:rPr lang="ru-RU" b="1" dirty="0" err="1" smtClean="0"/>
              <a:t>білім</a:t>
            </a:r>
            <a:r>
              <a:rPr lang="ru-RU" b="1" dirty="0" smtClean="0"/>
              <a:t> </a:t>
            </a:r>
            <a:r>
              <a:rPr lang="ru-RU" b="1" dirty="0" err="1" smtClean="0"/>
              <a:t>беру</a:t>
            </a:r>
            <a:r>
              <a:rPr lang="ru-RU" b="1" dirty="0" smtClean="0"/>
              <a:t> </a:t>
            </a:r>
            <a:r>
              <a:rPr lang="ru-RU" b="1" dirty="0" err="1" smtClean="0"/>
              <a:t>ұйымдарының </a:t>
            </a:r>
            <a:r>
              <a:rPr lang="ru-RU" b="1" dirty="0" smtClean="0"/>
              <a:t>педагог </a:t>
            </a:r>
            <a:r>
              <a:rPr lang="ru-RU" b="1" dirty="0" err="1" smtClean="0"/>
              <a:t>қызметкерлері </a:t>
            </a:r>
            <a:r>
              <a:rPr lang="ru-RU" b="1" dirty="0" smtClean="0"/>
              <a:t>мен </a:t>
            </a:r>
            <a:r>
              <a:rPr lang="ru-RU" b="1" dirty="0" err="1" smtClean="0"/>
              <a:t>оларға теңестірілген тұлғаларға біліктілік</a:t>
            </a:r>
            <a:r>
              <a:rPr lang="ru-RU" b="1" dirty="0" smtClean="0"/>
              <a:t> </a:t>
            </a:r>
            <a:r>
              <a:rPr lang="ru-RU" b="1" dirty="0" err="1" smtClean="0"/>
              <a:t>санаттарын</a:t>
            </a:r>
            <a:r>
              <a:rPr lang="ru-RU" b="1" dirty="0" smtClean="0"/>
              <a:t> беру (</a:t>
            </a:r>
            <a:r>
              <a:rPr lang="ru-RU" b="1" dirty="0" err="1" smtClean="0"/>
              <a:t>растау</a:t>
            </a:r>
            <a:r>
              <a:rPr lang="ru-RU" b="1" dirty="0" smtClean="0"/>
              <a:t>) </a:t>
            </a:r>
            <a:r>
              <a:rPr lang="ru-RU" b="1" dirty="0" err="1" smtClean="0"/>
              <a:t>үшін оларды</a:t>
            </a:r>
            <a:r>
              <a:rPr lang="ru-RU" b="1" dirty="0" smtClean="0"/>
              <a:t> </a:t>
            </a:r>
            <a:r>
              <a:rPr lang="ru-RU" b="1" dirty="0" err="1" smtClean="0"/>
              <a:t>аттестаттаудан</a:t>
            </a:r>
            <a:r>
              <a:rPr lang="ru-RU" b="1" dirty="0" smtClean="0"/>
              <a:t> </a:t>
            </a:r>
            <a:r>
              <a:rPr lang="ru-RU" b="1" dirty="0" err="1" smtClean="0"/>
              <a:t>өткізуге құжаттарды қабылдау бойынша</a:t>
            </a:r>
            <a:r>
              <a:rPr lang="ru-RU" b="1" dirty="0" smtClean="0"/>
              <a:t> </a:t>
            </a:r>
            <a:r>
              <a:rPr lang="ru-RU" b="1" dirty="0" err="1" smtClean="0"/>
              <a:t>мемлекеттік</a:t>
            </a:r>
            <a:r>
              <a:rPr lang="ru-RU" b="1" dirty="0" smtClean="0"/>
              <a:t> </a:t>
            </a:r>
            <a:r>
              <a:rPr lang="ru-RU" b="1" dirty="0" err="1" smtClean="0"/>
              <a:t>көрсетілетін қызмет стандарттарын</a:t>
            </a:r>
            <a:r>
              <a:rPr lang="ru-RU" b="1" dirty="0" smtClean="0"/>
              <a:t> </a:t>
            </a:r>
            <a:r>
              <a:rPr lang="ru-RU" b="1" dirty="0" err="1" smtClean="0"/>
              <a:t>бекіту</a:t>
            </a:r>
            <a:r>
              <a:rPr lang="ru-RU" b="1" dirty="0" smtClean="0"/>
              <a:t> </a:t>
            </a:r>
            <a:r>
              <a:rPr lang="ru-RU" b="1" dirty="0" err="1" smtClean="0"/>
              <a:t>туралы</a:t>
            </a:r>
            <a:r>
              <a:rPr lang="ru-RU" b="1" dirty="0" smtClean="0"/>
              <a:t>»</a:t>
            </a:r>
            <a:endParaRPr lang="ru-RU" b="1" dirty="0"/>
          </a:p>
        </p:txBody>
      </p:sp>
      <p:pic>
        <p:nvPicPr>
          <p:cNvPr id="10" name="Picture 10" descr="https://i.ytimg.com/vi/tnmY5ibGmr0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0682" y="6026833"/>
            <a:ext cx="2742875" cy="68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2396" y="2000240"/>
            <a:ext cx="1285884" cy="128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928802"/>
            <a:ext cx="2259138" cy="124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2946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289</TotalTime>
  <Words>466</Words>
  <Application>Microsoft Office PowerPoint</Application>
  <PresentationFormat>Экран (4:3)</PresentationFormat>
  <Paragraphs>48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Бибигуль</dc:creator>
  <cp:lastModifiedBy>User1</cp:lastModifiedBy>
  <cp:revision>26</cp:revision>
  <dcterms:created xsi:type="dcterms:W3CDTF">2021-03-25T09:21:20Z</dcterms:created>
  <dcterms:modified xsi:type="dcterms:W3CDTF">2021-04-12T06:48:44Z</dcterms:modified>
</cp:coreProperties>
</file>